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257" r:id="rId3"/>
    <p:sldId id="258" r:id="rId4"/>
    <p:sldId id="263" r:id="rId5"/>
    <p:sldId id="264" r:id="rId6"/>
    <p:sldId id="269" r:id="rId7"/>
    <p:sldId id="270" r:id="rId8"/>
    <p:sldId id="271" r:id="rId9"/>
    <p:sldId id="259" r:id="rId10"/>
    <p:sldId id="262" r:id="rId11"/>
    <p:sldId id="260" r:id="rId12"/>
    <p:sldId id="265" r:id="rId13"/>
    <p:sldId id="266" r:id="rId14"/>
    <p:sldId id="281" r:id="rId15"/>
    <p:sldId id="272" r:id="rId16"/>
    <p:sldId id="273" r:id="rId17"/>
    <p:sldId id="274" r:id="rId18"/>
    <p:sldId id="282" r:id="rId19"/>
    <p:sldId id="283" r:id="rId20"/>
    <p:sldId id="275" r:id="rId21"/>
    <p:sldId id="276" r:id="rId22"/>
    <p:sldId id="277" r:id="rId23"/>
    <p:sldId id="278" r:id="rId24"/>
    <p:sldId id="279" r:id="rId25"/>
    <p:sldId id="280" r:id="rId26"/>
    <p:sldId id="285" r:id="rId27"/>
    <p:sldId id="28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68"/>
    <p:restoredTop sz="86424"/>
  </p:normalViewPr>
  <p:slideViewPr>
    <p:cSldViewPr snapToGrid="0" snapToObjects="1">
      <p:cViewPr>
        <p:scale>
          <a:sx n="103" d="100"/>
          <a:sy n="103" d="100"/>
        </p:scale>
        <p:origin x="810" y="702"/>
      </p:cViewPr>
      <p:guideLst>
        <p:guide orient="horz" pos="2160"/>
        <p:guide pos="3840"/>
      </p:guideLst>
    </p:cSldViewPr>
  </p:slideViewPr>
  <p:outlineViewPr>
    <p:cViewPr>
      <p:scale>
        <a:sx n="33" d="100"/>
        <a:sy n="33" d="100"/>
      </p:scale>
      <p:origin x="0" y="-168"/>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74F3DB-21AD-8D44-8106-BB6CD5C24DB1}" type="datetimeFigureOut">
              <a:rPr lang="en-US" smtClean="0"/>
              <a:t>12/22/2019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5E6AA3-9BBD-7C41-AADF-242DC3E9D8E9}" type="slidenum">
              <a:rPr lang="en-US" smtClean="0"/>
              <a:t>‹#›</a:t>
            </a:fld>
            <a:endParaRPr lang="en-US" dirty="0"/>
          </a:p>
        </p:txBody>
      </p:sp>
    </p:spTree>
    <p:extLst>
      <p:ext uri="{BB962C8B-B14F-4D97-AF65-F5344CB8AC3E}">
        <p14:creationId xmlns:p14="http://schemas.microsoft.com/office/powerpoint/2010/main" val="70519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1</a:t>
            </a:fld>
            <a:endParaRPr lang="en-US" dirty="0"/>
          </a:p>
        </p:txBody>
      </p:sp>
    </p:spTree>
    <p:extLst>
      <p:ext uri="{BB962C8B-B14F-4D97-AF65-F5344CB8AC3E}">
        <p14:creationId xmlns:p14="http://schemas.microsoft.com/office/powerpoint/2010/main" val="700602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12</a:t>
            </a:fld>
            <a:endParaRPr lang="en-US" dirty="0"/>
          </a:p>
        </p:txBody>
      </p:sp>
    </p:spTree>
    <p:extLst>
      <p:ext uri="{BB962C8B-B14F-4D97-AF65-F5344CB8AC3E}">
        <p14:creationId xmlns:p14="http://schemas.microsoft.com/office/powerpoint/2010/main" val="2314532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13</a:t>
            </a:fld>
            <a:endParaRPr lang="en-US" dirty="0"/>
          </a:p>
        </p:txBody>
      </p:sp>
    </p:spTree>
    <p:extLst>
      <p:ext uri="{BB962C8B-B14F-4D97-AF65-F5344CB8AC3E}">
        <p14:creationId xmlns:p14="http://schemas.microsoft.com/office/powerpoint/2010/main" val="1186261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18</a:t>
            </a:fld>
            <a:endParaRPr lang="en-US" dirty="0"/>
          </a:p>
        </p:txBody>
      </p:sp>
    </p:spTree>
    <p:extLst>
      <p:ext uri="{BB962C8B-B14F-4D97-AF65-F5344CB8AC3E}">
        <p14:creationId xmlns:p14="http://schemas.microsoft.com/office/powerpoint/2010/main" val="14354123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21</a:t>
            </a:fld>
            <a:endParaRPr lang="en-US" dirty="0"/>
          </a:p>
        </p:txBody>
      </p:sp>
    </p:spTree>
    <p:extLst>
      <p:ext uri="{BB962C8B-B14F-4D97-AF65-F5344CB8AC3E}">
        <p14:creationId xmlns:p14="http://schemas.microsoft.com/office/powerpoint/2010/main" val="3316653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23</a:t>
            </a:fld>
            <a:endParaRPr lang="en-US" dirty="0"/>
          </a:p>
        </p:txBody>
      </p:sp>
    </p:spTree>
    <p:extLst>
      <p:ext uri="{BB962C8B-B14F-4D97-AF65-F5344CB8AC3E}">
        <p14:creationId xmlns:p14="http://schemas.microsoft.com/office/powerpoint/2010/main" val="33198540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25</a:t>
            </a:fld>
            <a:endParaRPr lang="en-US" dirty="0"/>
          </a:p>
        </p:txBody>
      </p:sp>
    </p:spTree>
    <p:extLst>
      <p:ext uri="{BB962C8B-B14F-4D97-AF65-F5344CB8AC3E}">
        <p14:creationId xmlns:p14="http://schemas.microsoft.com/office/powerpoint/2010/main" val="32408622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26</a:t>
            </a:fld>
            <a:endParaRPr lang="en-US" dirty="0"/>
          </a:p>
        </p:txBody>
      </p:sp>
    </p:spTree>
    <p:extLst>
      <p:ext uri="{BB962C8B-B14F-4D97-AF65-F5344CB8AC3E}">
        <p14:creationId xmlns:p14="http://schemas.microsoft.com/office/powerpoint/2010/main" val="25423378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27</a:t>
            </a:fld>
            <a:endParaRPr lang="en-US" dirty="0"/>
          </a:p>
        </p:txBody>
      </p:sp>
    </p:spTree>
    <p:extLst>
      <p:ext uri="{BB962C8B-B14F-4D97-AF65-F5344CB8AC3E}">
        <p14:creationId xmlns:p14="http://schemas.microsoft.com/office/powerpoint/2010/main" val="31210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2</a:t>
            </a:fld>
            <a:endParaRPr lang="en-US" dirty="0"/>
          </a:p>
        </p:txBody>
      </p:sp>
    </p:spTree>
    <p:extLst>
      <p:ext uri="{BB962C8B-B14F-4D97-AF65-F5344CB8AC3E}">
        <p14:creationId xmlns:p14="http://schemas.microsoft.com/office/powerpoint/2010/main" val="2759435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3</a:t>
            </a:fld>
            <a:endParaRPr lang="en-US" dirty="0"/>
          </a:p>
        </p:txBody>
      </p:sp>
    </p:spTree>
    <p:extLst>
      <p:ext uri="{BB962C8B-B14F-4D97-AF65-F5344CB8AC3E}">
        <p14:creationId xmlns:p14="http://schemas.microsoft.com/office/powerpoint/2010/main" val="2901646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4</a:t>
            </a:fld>
            <a:endParaRPr lang="en-US" dirty="0"/>
          </a:p>
        </p:txBody>
      </p:sp>
    </p:spTree>
    <p:extLst>
      <p:ext uri="{BB962C8B-B14F-4D97-AF65-F5344CB8AC3E}">
        <p14:creationId xmlns:p14="http://schemas.microsoft.com/office/powerpoint/2010/main" val="1778676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5</a:t>
            </a:fld>
            <a:endParaRPr lang="en-US" dirty="0"/>
          </a:p>
        </p:txBody>
      </p:sp>
    </p:spTree>
    <p:extLst>
      <p:ext uri="{BB962C8B-B14F-4D97-AF65-F5344CB8AC3E}">
        <p14:creationId xmlns:p14="http://schemas.microsoft.com/office/powerpoint/2010/main" val="245479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7</a:t>
            </a:fld>
            <a:endParaRPr lang="en-US" dirty="0"/>
          </a:p>
        </p:txBody>
      </p:sp>
    </p:spTree>
    <p:extLst>
      <p:ext uri="{BB962C8B-B14F-4D97-AF65-F5344CB8AC3E}">
        <p14:creationId xmlns:p14="http://schemas.microsoft.com/office/powerpoint/2010/main" val="1041077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9</a:t>
            </a:fld>
            <a:endParaRPr lang="en-US" dirty="0"/>
          </a:p>
        </p:txBody>
      </p:sp>
    </p:spTree>
    <p:extLst>
      <p:ext uri="{BB962C8B-B14F-4D97-AF65-F5344CB8AC3E}">
        <p14:creationId xmlns:p14="http://schemas.microsoft.com/office/powerpoint/2010/main" val="3384403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10</a:t>
            </a:fld>
            <a:endParaRPr lang="en-US" dirty="0"/>
          </a:p>
        </p:txBody>
      </p:sp>
    </p:spTree>
    <p:extLst>
      <p:ext uri="{BB962C8B-B14F-4D97-AF65-F5344CB8AC3E}">
        <p14:creationId xmlns:p14="http://schemas.microsoft.com/office/powerpoint/2010/main" val="256804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5E6AA3-9BBD-7C41-AADF-242DC3E9D8E9}" type="slidenum">
              <a:rPr lang="en-US" smtClean="0"/>
              <a:t>11</a:t>
            </a:fld>
            <a:endParaRPr lang="en-US" dirty="0"/>
          </a:p>
        </p:txBody>
      </p:sp>
    </p:spTree>
    <p:extLst>
      <p:ext uri="{BB962C8B-B14F-4D97-AF65-F5344CB8AC3E}">
        <p14:creationId xmlns:p14="http://schemas.microsoft.com/office/powerpoint/2010/main" val="2629930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B48703-83EA-3C42-8989-CBCBAC8692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8B87F06-1D8A-3341-A70E-1982CD8221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9B0199B-C18B-5046-B7B5-D01A897BA205}"/>
              </a:ext>
            </a:extLst>
          </p:cNvPr>
          <p:cNvSpPr>
            <a:spLocks noGrp="1"/>
          </p:cNvSpPr>
          <p:nvPr>
            <p:ph type="dt" sz="half" idx="10"/>
          </p:nvPr>
        </p:nvSpPr>
        <p:spPr/>
        <p:txBody>
          <a:bodyPr/>
          <a:lstStyle/>
          <a:p>
            <a:fld id="{813CAF23-A5FD-6445-9F85-2D529A18FFCA}" type="datetimeFigureOut">
              <a:rPr lang="en-US" smtClean="0"/>
              <a:t>12/22/2019</a:t>
            </a:fld>
            <a:endParaRPr lang="en-US" dirty="0"/>
          </a:p>
        </p:txBody>
      </p:sp>
      <p:sp>
        <p:nvSpPr>
          <p:cNvPr id="5" name="Footer Placeholder 4">
            <a:extLst>
              <a:ext uri="{FF2B5EF4-FFF2-40B4-BE49-F238E27FC236}">
                <a16:creationId xmlns:a16="http://schemas.microsoft.com/office/drawing/2014/main" xmlns="" id="{94D77B7C-2613-EC4C-936E-38210DBFE4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074362DD-B51C-004F-8202-719AE7D6D5DA}"/>
              </a:ext>
            </a:extLst>
          </p:cNvPr>
          <p:cNvSpPr>
            <a:spLocks noGrp="1"/>
          </p:cNvSpPr>
          <p:nvPr>
            <p:ph type="sldNum" sz="quarter" idx="12"/>
          </p:nvPr>
        </p:nvSpPr>
        <p:spPr/>
        <p:txBody>
          <a:bodyPr/>
          <a:lstStyle/>
          <a:p>
            <a:fld id="{5BDFB2E7-485A-F54D-B3C5-A677167BC858}" type="slidenum">
              <a:rPr lang="en-US" smtClean="0"/>
              <a:t>‹#›</a:t>
            </a:fld>
            <a:endParaRPr lang="en-US" dirty="0"/>
          </a:p>
        </p:txBody>
      </p:sp>
    </p:spTree>
    <p:extLst>
      <p:ext uri="{BB962C8B-B14F-4D97-AF65-F5344CB8AC3E}">
        <p14:creationId xmlns:p14="http://schemas.microsoft.com/office/powerpoint/2010/main" val="1858197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6DC0D9-B34B-1B4D-84D6-1C27053B9C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A4BE3E6-5D5D-3147-A5E2-D2EFA78F74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C60FBF4-D1FC-FB40-97F0-8E17FA9684D9}"/>
              </a:ext>
            </a:extLst>
          </p:cNvPr>
          <p:cNvSpPr>
            <a:spLocks noGrp="1"/>
          </p:cNvSpPr>
          <p:nvPr>
            <p:ph type="dt" sz="half" idx="10"/>
          </p:nvPr>
        </p:nvSpPr>
        <p:spPr/>
        <p:txBody>
          <a:bodyPr/>
          <a:lstStyle/>
          <a:p>
            <a:fld id="{813CAF23-A5FD-6445-9F85-2D529A18FFCA}" type="datetimeFigureOut">
              <a:rPr lang="en-US" smtClean="0"/>
              <a:t>12/22/2019</a:t>
            </a:fld>
            <a:endParaRPr lang="en-US" dirty="0"/>
          </a:p>
        </p:txBody>
      </p:sp>
      <p:sp>
        <p:nvSpPr>
          <p:cNvPr id="5" name="Footer Placeholder 4">
            <a:extLst>
              <a:ext uri="{FF2B5EF4-FFF2-40B4-BE49-F238E27FC236}">
                <a16:creationId xmlns:a16="http://schemas.microsoft.com/office/drawing/2014/main" xmlns="" id="{F927ED26-0D7F-064B-9004-0F31EF0D555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F7FD9842-3BD0-7F4F-BFC5-4BB20E0E4B37}"/>
              </a:ext>
            </a:extLst>
          </p:cNvPr>
          <p:cNvSpPr>
            <a:spLocks noGrp="1"/>
          </p:cNvSpPr>
          <p:nvPr>
            <p:ph type="sldNum" sz="quarter" idx="12"/>
          </p:nvPr>
        </p:nvSpPr>
        <p:spPr/>
        <p:txBody>
          <a:bodyPr/>
          <a:lstStyle/>
          <a:p>
            <a:fld id="{5BDFB2E7-485A-F54D-B3C5-A677167BC858}" type="slidenum">
              <a:rPr lang="en-US" smtClean="0"/>
              <a:t>‹#›</a:t>
            </a:fld>
            <a:endParaRPr lang="en-US" dirty="0"/>
          </a:p>
        </p:txBody>
      </p:sp>
    </p:spTree>
    <p:extLst>
      <p:ext uri="{BB962C8B-B14F-4D97-AF65-F5344CB8AC3E}">
        <p14:creationId xmlns:p14="http://schemas.microsoft.com/office/powerpoint/2010/main" val="3673062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CD942DB-20A1-FA44-9B72-D016F4783F9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4EFE091-2E2D-D14E-A410-008B285262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61B0B90-3801-354C-9AFD-9CC92CA017E1}"/>
              </a:ext>
            </a:extLst>
          </p:cNvPr>
          <p:cNvSpPr>
            <a:spLocks noGrp="1"/>
          </p:cNvSpPr>
          <p:nvPr>
            <p:ph type="dt" sz="half" idx="10"/>
          </p:nvPr>
        </p:nvSpPr>
        <p:spPr/>
        <p:txBody>
          <a:bodyPr/>
          <a:lstStyle/>
          <a:p>
            <a:fld id="{813CAF23-A5FD-6445-9F85-2D529A18FFCA}" type="datetimeFigureOut">
              <a:rPr lang="en-US" smtClean="0"/>
              <a:t>12/22/2019</a:t>
            </a:fld>
            <a:endParaRPr lang="en-US" dirty="0"/>
          </a:p>
        </p:txBody>
      </p:sp>
      <p:sp>
        <p:nvSpPr>
          <p:cNvPr id="5" name="Footer Placeholder 4">
            <a:extLst>
              <a:ext uri="{FF2B5EF4-FFF2-40B4-BE49-F238E27FC236}">
                <a16:creationId xmlns:a16="http://schemas.microsoft.com/office/drawing/2014/main" xmlns="" id="{67067D46-0E74-DD4C-BB1F-ADD1CE269DA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DCEA305A-0E8F-714C-9D0B-BECB98BA8381}"/>
              </a:ext>
            </a:extLst>
          </p:cNvPr>
          <p:cNvSpPr>
            <a:spLocks noGrp="1"/>
          </p:cNvSpPr>
          <p:nvPr>
            <p:ph type="sldNum" sz="quarter" idx="12"/>
          </p:nvPr>
        </p:nvSpPr>
        <p:spPr/>
        <p:txBody>
          <a:bodyPr/>
          <a:lstStyle/>
          <a:p>
            <a:fld id="{5BDFB2E7-485A-F54D-B3C5-A677167BC858}" type="slidenum">
              <a:rPr lang="en-US" smtClean="0"/>
              <a:t>‹#›</a:t>
            </a:fld>
            <a:endParaRPr lang="en-US" dirty="0"/>
          </a:p>
        </p:txBody>
      </p:sp>
    </p:spTree>
    <p:extLst>
      <p:ext uri="{BB962C8B-B14F-4D97-AF65-F5344CB8AC3E}">
        <p14:creationId xmlns:p14="http://schemas.microsoft.com/office/powerpoint/2010/main" val="4039845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462A8C-CDE2-8E46-98A5-B6ECD9C47E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FDDE088-65BB-314C-87F9-E2A3AFC1EE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EB9C7B8-1CD9-1247-AE50-3D111FF93C06}"/>
              </a:ext>
            </a:extLst>
          </p:cNvPr>
          <p:cNvSpPr>
            <a:spLocks noGrp="1"/>
          </p:cNvSpPr>
          <p:nvPr>
            <p:ph type="dt" sz="half" idx="10"/>
          </p:nvPr>
        </p:nvSpPr>
        <p:spPr/>
        <p:txBody>
          <a:bodyPr/>
          <a:lstStyle/>
          <a:p>
            <a:fld id="{813CAF23-A5FD-6445-9F85-2D529A18FFCA}" type="datetimeFigureOut">
              <a:rPr lang="en-US" smtClean="0"/>
              <a:t>12/22/2019</a:t>
            </a:fld>
            <a:endParaRPr lang="en-US" dirty="0"/>
          </a:p>
        </p:txBody>
      </p:sp>
      <p:sp>
        <p:nvSpPr>
          <p:cNvPr id="5" name="Footer Placeholder 4">
            <a:extLst>
              <a:ext uri="{FF2B5EF4-FFF2-40B4-BE49-F238E27FC236}">
                <a16:creationId xmlns:a16="http://schemas.microsoft.com/office/drawing/2014/main" xmlns="" id="{3BBA67BF-9200-304B-9E74-59BAA8E82E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12E7547-42C9-7F49-9E19-A6EAFCDA2F14}"/>
              </a:ext>
            </a:extLst>
          </p:cNvPr>
          <p:cNvSpPr>
            <a:spLocks noGrp="1"/>
          </p:cNvSpPr>
          <p:nvPr>
            <p:ph type="sldNum" sz="quarter" idx="12"/>
          </p:nvPr>
        </p:nvSpPr>
        <p:spPr/>
        <p:txBody>
          <a:bodyPr/>
          <a:lstStyle/>
          <a:p>
            <a:fld id="{5BDFB2E7-485A-F54D-B3C5-A677167BC858}" type="slidenum">
              <a:rPr lang="en-US" smtClean="0"/>
              <a:t>‹#›</a:t>
            </a:fld>
            <a:endParaRPr lang="en-US" dirty="0"/>
          </a:p>
        </p:txBody>
      </p:sp>
    </p:spTree>
    <p:extLst>
      <p:ext uri="{BB962C8B-B14F-4D97-AF65-F5344CB8AC3E}">
        <p14:creationId xmlns:p14="http://schemas.microsoft.com/office/powerpoint/2010/main" val="2138764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661552-516F-784C-9617-032EBD9398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069271D-0B54-264F-A004-03B9E664EA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3E2577D-FA9C-0244-8012-50FC882FB0EE}"/>
              </a:ext>
            </a:extLst>
          </p:cNvPr>
          <p:cNvSpPr>
            <a:spLocks noGrp="1"/>
          </p:cNvSpPr>
          <p:nvPr>
            <p:ph type="dt" sz="half" idx="10"/>
          </p:nvPr>
        </p:nvSpPr>
        <p:spPr/>
        <p:txBody>
          <a:bodyPr/>
          <a:lstStyle/>
          <a:p>
            <a:fld id="{813CAF23-A5FD-6445-9F85-2D529A18FFCA}" type="datetimeFigureOut">
              <a:rPr lang="en-US" smtClean="0"/>
              <a:t>12/22/2019</a:t>
            </a:fld>
            <a:endParaRPr lang="en-US" dirty="0"/>
          </a:p>
        </p:txBody>
      </p:sp>
      <p:sp>
        <p:nvSpPr>
          <p:cNvPr id="5" name="Footer Placeholder 4">
            <a:extLst>
              <a:ext uri="{FF2B5EF4-FFF2-40B4-BE49-F238E27FC236}">
                <a16:creationId xmlns:a16="http://schemas.microsoft.com/office/drawing/2014/main" xmlns="" id="{6DC524B7-6B01-F04C-90C5-49FAD05D78A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D5CAB80D-3874-EC4E-BDDB-B11C107198E2}"/>
              </a:ext>
            </a:extLst>
          </p:cNvPr>
          <p:cNvSpPr>
            <a:spLocks noGrp="1"/>
          </p:cNvSpPr>
          <p:nvPr>
            <p:ph type="sldNum" sz="quarter" idx="12"/>
          </p:nvPr>
        </p:nvSpPr>
        <p:spPr/>
        <p:txBody>
          <a:bodyPr/>
          <a:lstStyle/>
          <a:p>
            <a:fld id="{5BDFB2E7-485A-F54D-B3C5-A677167BC858}" type="slidenum">
              <a:rPr lang="en-US" smtClean="0"/>
              <a:t>‹#›</a:t>
            </a:fld>
            <a:endParaRPr lang="en-US" dirty="0"/>
          </a:p>
        </p:txBody>
      </p:sp>
    </p:spTree>
    <p:extLst>
      <p:ext uri="{BB962C8B-B14F-4D97-AF65-F5344CB8AC3E}">
        <p14:creationId xmlns:p14="http://schemas.microsoft.com/office/powerpoint/2010/main" val="289352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C9B8C1-CFED-0840-A593-CF91F06CDC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E34A4C0-EB88-E142-BE73-2D52A0F8F2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DC996A17-70D1-9747-B3AC-9D70F5CD95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071E26B-54A8-CF43-A683-4E03F8ECB58D}"/>
              </a:ext>
            </a:extLst>
          </p:cNvPr>
          <p:cNvSpPr>
            <a:spLocks noGrp="1"/>
          </p:cNvSpPr>
          <p:nvPr>
            <p:ph type="dt" sz="half" idx="10"/>
          </p:nvPr>
        </p:nvSpPr>
        <p:spPr/>
        <p:txBody>
          <a:bodyPr/>
          <a:lstStyle/>
          <a:p>
            <a:fld id="{813CAF23-A5FD-6445-9F85-2D529A18FFCA}" type="datetimeFigureOut">
              <a:rPr lang="en-US" smtClean="0"/>
              <a:t>12/22/2019</a:t>
            </a:fld>
            <a:endParaRPr lang="en-US" dirty="0"/>
          </a:p>
        </p:txBody>
      </p:sp>
      <p:sp>
        <p:nvSpPr>
          <p:cNvPr id="6" name="Footer Placeholder 5">
            <a:extLst>
              <a:ext uri="{FF2B5EF4-FFF2-40B4-BE49-F238E27FC236}">
                <a16:creationId xmlns:a16="http://schemas.microsoft.com/office/drawing/2014/main" xmlns="" id="{F1E3DC17-3888-B542-8B9C-315DCDD6982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BE4ED3D5-4358-9F4D-941B-C41DFB4B7182}"/>
              </a:ext>
            </a:extLst>
          </p:cNvPr>
          <p:cNvSpPr>
            <a:spLocks noGrp="1"/>
          </p:cNvSpPr>
          <p:nvPr>
            <p:ph type="sldNum" sz="quarter" idx="12"/>
          </p:nvPr>
        </p:nvSpPr>
        <p:spPr/>
        <p:txBody>
          <a:bodyPr/>
          <a:lstStyle/>
          <a:p>
            <a:fld id="{5BDFB2E7-485A-F54D-B3C5-A677167BC858}" type="slidenum">
              <a:rPr lang="en-US" smtClean="0"/>
              <a:t>‹#›</a:t>
            </a:fld>
            <a:endParaRPr lang="en-US" dirty="0"/>
          </a:p>
        </p:txBody>
      </p:sp>
    </p:spTree>
    <p:extLst>
      <p:ext uri="{BB962C8B-B14F-4D97-AF65-F5344CB8AC3E}">
        <p14:creationId xmlns:p14="http://schemas.microsoft.com/office/powerpoint/2010/main" val="702664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1ED690-7B9D-DC4B-AF86-9FE17E04F0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2208908-7887-EF42-823F-4D07E36E0B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A4C87A1B-892E-654E-A163-257A26011A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9D831EF-7549-CA4C-86DA-8C83B5B11A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A41344F-2050-7349-8D68-9EDE462A72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191A853B-6F97-AB49-B6DE-D28BC5C8CD1E}"/>
              </a:ext>
            </a:extLst>
          </p:cNvPr>
          <p:cNvSpPr>
            <a:spLocks noGrp="1"/>
          </p:cNvSpPr>
          <p:nvPr>
            <p:ph type="dt" sz="half" idx="10"/>
          </p:nvPr>
        </p:nvSpPr>
        <p:spPr/>
        <p:txBody>
          <a:bodyPr/>
          <a:lstStyle/>
          <a:p>
            <a:fld id="{813CAF23-A5FD-6445-9F85-2D529A18FFCA}" type="datetimeFigureOut">
              <a:rPr lang="en-US" smtClean="0"/>
              <a:t>12/22/2019</a:t>
            </a:fld>
            <a:endParaRPr lang="en-US" dirty="0"/>
          </a:p>
        </p:txBody>
      </p:sp>
      <p:sp>
        <p:nvSpPr>
          <p:cNvPr id="8" name="Footer Placeholder 7">
            <a:extLst>
              <a:ext uri="{FF2B5EF4-FFF2-40B4-BE49-F238E27FC236}">
                <a16:creationId xmlns:a16="http://schemas.microsoft.com/office/drawing/2014/main" xmlns="" id="{58900036-9164-7A4D-AA1C-7148E6B8611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9FA4CBB0-1AB7-1D4C-85A0-E3CA33C38300}"/>
              </a:ext>
            </a:extLst>
          </p:cNvPr>
          <p:cNvSpPr>
            <a:spLocks noGrp="1"/>
          </p:cNvSpPr>
          <p:nvPr>
            <p:ph type="sldNum" sz="quarter" idx="12"/>
          </p:nvPr>
        </p:nvSpPr>
        <p:spPr/>
        <p:txBody>
          <a:bodyPr/>
          <a:lstStyle/>
          <a:p>
            <a:fld id="{5BDFB2E7-485A-F54D-B3C5-A677167BC858}" type="slidenum">
              <a:rPr lang="en-US" smtClean="0"/>
              <a:t>‹#›</a:t>
            </a:fld>
            <a:endParaRPr lang="en-US" dirty="0"/>
          </a:p>
        </p:txBody>
      </p:sp>
    </p:spTree>
    <p:extLst>
      <p:ext uri="{BB962C8B-B14F-4D97-AF65-F5344CB8AC3E}">
        <p14:creationId xmlns:p14="http://schemas.microsoft.com/office/powerpoint/2010/main" val="207333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D4CA74-CE9F-A04A-832B-F8B18F27441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EF5EDF5B-2BD4-544A-A6AD-FCB863267CD9}"/>
              </a:ext>
            </a:extLst>
          </p:cNvPr>
          <p:cNvSpPr>
            <a:spLocks noGrp="1"/>
          </p:cNvSpPr>
          <p:nvPr>
            <p:ph type="dt" sz="half" idx="10"/>
          </p:nvPr>
        </p:nvSpPr>
        <p:spPr/>
        <p:txBody>
          <a:bodyPr/>
          <a:lstStyle/>
          <a:p>
            <a:fld id="{813CAF23-A5FD-6445-9F85-2D529A18FFCA}" type="datetimeFigureOut">
              <a:rPr lang="en-US" smtClean="0"/>
              <a:t>12/22/2019</a:t>
            </a:fld>
            <a:endParaRPr lang="en-US" dirty="0"/>
          </a:p>
        </p:txBody>
      </p:sp>
      <p:sp>
        <p:nvSpPr>
          <p:cNvPr id="4" name="Footer Placeholder 3">
            <a:extLst>
              <a:ext uri="{FF2B5EF4-FFF2-40B4-BE49-F238E27FC236}">
                <a16:creationId xmlns:a16="http://schemas.microsoft.com/office/drawing/2014/main" xmlns="" id="{253513A8-B4CC-214A-B04C-F187A5DB982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4B06A094-10D9-D649-8D29-E50EEED07E5F}"/>
              </a:ext>
            </a:extLst>
          </p:cNvPr>
          <p:cNvSpPr>
            <a:spLocks noGrp="1"/>
          </p:cNvSpPr>
          <p:nvPr>
            <p:ph type="sldNum" sz="quarter" idx="12"/>
          </p:nvPr>
        </p:nvSpPr>
        <p:spPr/>
        <p:txBody>
          <a:bodyPr/>
          <a:lstStyle/>
          <a:p>
            <a:fld id="{5BDFB2E7-485A-F54D-B3C5-A677167BC858}" type="slidenum">
              <a:rPr lang="en-US" smtClean="0"/>
              <a:t>‹#›</a:t>
            </a:fld>
            <a:endParaRPr lang="en-US" dirty="0"/>
          </a:p>
        </p:txBody>
      </p:sp>
    </p:spTree>
    <p:extLst>
      <p:ext uri="{BB962C8B-B14F-4D97-AF65-F5344CB8AC3E}">
        <p14:creationId xmlns:p14="http://schemas.microsoft.com/office/powerpoint/2010/main" val="1604513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D429AD7-6050-A647-9C39-060EB7F76D1A}"/>
              </a:ext>
            </a:extLst>
          </p:cNvPr>
          <p:cNvSpPr>
            <a:spLocks noGrp="1"/>
          </p:cNvSpPr>
          <p:nvPr>
            <p:ph type="dt" sz="half" idx="10"/>
          </p:nvPr>
        </p:nvSpPr>
        <p:spPr/>
        <p:txBody>
          <a:bodyPr/>
          <a:lstStyle/>
          <a:p>
            <a:fld id="{813CAF23-A5FD-6445-9F85-2D529A18FFCA}" type="datetimeFigureOut">
              <a:rPr lang="en-US" smtClean="0"/>
              <a:t>12/22/2019</a:t>
            </a:fld>
            <a:endParaRPr lang="en-US" dirty="0"/>
          </a:p>
        </p:txBody>
      </p:sp>
      <p:sp>
        <p:nvSpPr>
          <p:cNvPr id="3" name="Footer Placeholder 2">
            <a:extLst>
              <a:ext uri="{FF2B5EF4-FFF2-40B4-BE49-F238E27FC236}">
                <a16:creationId xmlns:a16="http://schemas.microsoft.com/office/drawing/2014/main" xmlns="" id="{3942042C-4458-0F45-8040-AB8DD77066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447F9410-F9B2-0E44-904E-F2477A5806C1}"/>
              </a:ext>
            </a:extLst>
          </p:cNvPr>
          <p:cNvSpPr>
            <a:spLocks noGrp="1"/>
          </p:cNvSpPr>
          <p:nvPr>
            <p:ph type="sldNum" sz="quarter" idx="12"/>
          </p:nvPr>
        </p:nvSpPr>
        <p:spPr/>
        <p:txBody>
          <a:bodyPr/>
          <a:lstStyle/>
          <a:p>
            <a:fld id="{5BDFB2E7-485A-F54D-B3C5-A677167BC858}" type="slidenum">
              <a:rPr lang="en-US" smtClean="0"/>
              <a:t>‹#›</a:t>
            </a:fld>
            <a:endParaRPr lang="en-US" dirty="0"/>
          </a:p>
        </p:txBody>
      </p:sp>
    </p:spTree>
    <p:extLst>
      <p:ext uri="{BB962C8B-B14F-4D97-AF65-F5344CB8AC3E}">
        <p14:creationId xmlns:p14="http://schemas.microsoft.com/office/powerpoint/2010/main" val="1592879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754E12-D0FD-7B43-961E-2EBB2F3CAE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460A29C-1E7D-D849-B6DB-12289530F9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020E141-A181-4343-87DA-4C889C545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2025836-D758-8E4B-AB47-7A6680A3DAB1}"/>
              </a:ext>
            </a:extLst>
          </p:cNvPr>
          <p:cNvSpPr>
            <a:spLocks noGrp="1"/>
          </p:cNvSpPr>
          <p:nvPr>
            <p:ph type="dt" sz="half" idx="10"/>
          </p:nvPr>
        </p:nvSpPr>
        <p:spPr/>
        <p:txBody>
          <a:bodyPr/>
          <a:lstStyle/>
          <a:p>
            <a:fld id="{813CAF23-A5FD-6445-9F85-2D529A18FFCA}" type="datetimeFigureOut">
              <a:rPr lang="en-US" smtClean="0"/>
              <a:t>12/22/2019</a:t>
            </a:fld>
            <a:endParaRPr lang="en-US" dirty="0"/>
          </a:p>
        </p:txBody>
      </p:sp>
      <p:sp>
        <p:nvSpPr>
          <p:cNvPr id="6" name="Footer Placeholder 5">
            <a:extLst>
              <a:ext uri="{FF2B5EF4-FFF2-40B4-BE49-F238E27FC236}">
                <a16:creationId xmlns:a16="http://schemas.microsoft.com/office/drawing/2014/main" xmlns="" id="{A2D2EDBD-AC1A-9446-B533-BB94DA4830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DCCE4B94-B400-4B4D-82E0-F941E3B5F541}"/>
              </a:ext>
            </a:extLst>
          </p:cNvPr>
          <p:cNvSpPr>
            <a:spLocks noGrp="1"/>
          </p:cNvSpPr>
          <p:nvPr>
            <p:ph type="sldNum" sz="quarter" idx="12"/>
          </p:nvPr>
        </p:nvSpPr>
        <p:spPr/>
        <p:txBody>
          <a:bodyPr/>
          <a:lstStyle/>
          <a:p>
            <a:fld id="{5BDFB2E7-485A-F54D-B3C5-A677167BC858}" type="slidenum">
              <a:rPr lang="en-US" smtClean="0"/>
              <a:t>‹#›</a:t>
            </a:fld>
            <a:endParaRPr lang="en-US" dirty="0"/>
          </a:p>
        </p:txBody>
      </p:sp>
    </p:spTree>
    <p:extLst>
      <p:ext uri="{BB962C8B-B14F-4D97-AF65-F5344CB8AC3E}">
        <p14:creationId xmlns:p14="http://schemas.microsoft.com/office/powerpoint/2010/main" val="1384971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4F910-F437-994B-BE0E-863E6E6A89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52F66DE7-5694-124E-B8A3-9898ED4F51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57C671E3-0D6B-9243-A16E-B91135C157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EA1166F-80EE-6247-B105-D10645984EEE}"/>
              </a:ext>
            </a:extLst>
          </p:cNvPr>
          <p:cNvSpPr>
            <a:spLocks noGrp="1"/>
          </p:cNvSpPr>
          <p:nvPr>
            <p:ph type="dt" sz="half" idx="10"/>
          </p:nvPr>
        </p:nvSpPr>
        <p:spPr/>
        <p:txBody>
          <a:bodyPr/>
          <a:lstStyle/>
          <a:p>
            <a:fld id="{813CAF23-A5FD-6445-9F85-2D529A18FFCA}" type="datetimeFigureOut">
              <a:rPr lang="en-US" smtClean="0"/>
              <a:t>12/22/2019</a:t>
            </a:fld>
            <a:endParaRPr lang="en-US" dirty="0"/>
          </a:p>
        </p:txBody>
      </p:sp>
      <p:sp>
        <p:nvSpPr>
          <p:cNvPr id="6" name="Footer Placeholder 5">
            <a:extLst>
              <a:ext uri="{FF2B5EF4-FFF2-40B4-BE49-F238E27FC236}">
                <a16:creationId xmlns:a16="http://schemas.microsoft.com/office/drawing/2014/main" xmlns="" id="{FDF26D03-7E02-6A4F-96E3-89C47EDAC29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4E6FEECE-C099-554F-BDBF-FF8398EBE15B}"/>
              </a:ext>
            </a:extLst>
          </p:cNvPr>
          <p:cNvSpPr>
            <a:spLocks noGrp="1"/>
          </p:cNvSpPr>
          <p:nvPr>
            <p:ph type="sldNum" sz="quarter" idx="12"/>
          </p:nvPr>
        </p:nvSpPr>
        <p:spPr/>
        <p:txBody>
          <a:bodyPr/>
          <a:lstStyle/>
          <a:p>
            <a:fld id="{5BDFB2E7-485A-F54D-B3C5-A677167BC858}" type="slidenum">
              <a:rPr lang="en-US" smtClean="0"/>
              <a:t>‹#›</a:t>
            </a:fld>
            <a:endParaRPr lang="en-US" dirty="0"/>
          </a:p>
        </p:txBody>
      </p:sp>
    </p:spTree>
    <p:extLst>
      <p:ext uri="{BB962C8B-B14F-4D97-AF65-F5344CB8AC3E}">
        <p14:creationId xmlns:p14="http://schemas.microsoft.com/office/powerpoint/2010/main" val="3915422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095F6DE-671A-3347-A2F2-41F41AEDB2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10DFF3C-4EA9-3B4C-AE73-CBD68E2580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D8998F-5772-9743-A717-5AD8F5966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CAF23-A5FD-6445-9F85-2D529A18FFCA}" type="datetimeFigureOut">
              <a:rPr lang="en-US" smtClean="0"/>
              <a:t>12/22/2019</a:t>
            </a:fld>
            <a:endParaRPr lang="en-US" dirty="0"/>
          </a:p>
        </p:txBody>
      </p:sp>
      <p:sp>
        <p:nvSpPr>
          <p:cNvPr id="5" name="Footer Placeholder 4">
            <a:extLst>
              <a:ext uri="{FF2B5EF4-FFF2-40B4-BE49-F238E27FC236}">
                <a16:creationId xmlns:a16="http://schemas.microsoft.com/office/drawing/2014/main" xmlns="" id="{C74DD5C2-784A-1A48-A5F5-B29E4FB7B6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8869809B-8C8E-8A45-AFB8-668C3463C5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DFB2E7-485A-F54D-B3C5-A677167BC858}" type="slidenum">
              <a:rPr lang="en-US" smtClean="0"/>
              <a:t>‹#›</a:t>
            </a:fld>
            <a:endParaRPr lang="en-US" dirty="0"/>
          </a:p>
        </p:txBody>
      </p:sp>
    </p:spTree>
    <p:extLst>
      <p:ext uri="{BB962C8B-B14F-4D97-AF65-F5344CB8AC3E}">
        <p14:creationId xmlns:p14="http://schemas.microsoft.com/office/powerpoint/2010/main" val="2527111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raining.fema.gov/nim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classroom2.cgaux.org/moodle/" TargetMode="External"/><Relationship Id="rId5" Type="http://schemas.openxmlformats.org/officeDocument/2006/relationships/hyperlink" Target="https://auxlearning.uscg.mil/" TargetMode="External"/><Relationship Id="rId4" Type="http://schemas.openxmlformats.org/officeDocument/2006/relationships/hyperlink" Target="http://ntc2.cgaux.org/"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ebforms.cgaux.org/forms/7029"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F9EB9F2-07E2-4D64-BBD8-BB5B217F12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12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ED1C349-5E9F-934C-B166-31964832CA81}"/>
              </a:ext>
            </a:extLst>
          </p:cNvPr>
          <p:cNvSpPr>
            <a:spLocks noGrp="1"/>
          </p:cNvSpPr>
          <p:nvPr>
            <p:ph type="ctrTitle"/>
          </p:nvPr>
        </p:nvSpPr>
        <p:spPr>
          <a:xfrm>
            <a:off x="4380588" y="965199"/>
            <a:ext cx="6766078" cy="4927601"/>
          </a:xfrm>
        </p:spPr>
        <p:txBody>
          <a:bodyPr anchor="ctr">
            <a:normAutofit/>
          </a:bodyPr>
          <a:lstStyle/>
          <a:p>
            <a:pPr algn="l"/>
            <a:r>
              <a:rPr lang="en-US" sz="5400" b="1" dirty="0">
                <a:solidFill>
                  <a:schemeClr val="accent5">
                    <a:lumMod val="75000"/>
                  </a:schemeClr>
                </a:solidFill>
              </a:rPr>
              <a:t/>
            </a:r>
            <a:br>
              <a:rPr lang="en-US" sz="5400" b="1" dirty="0">
                <a:solidFill>
                  <a:schemeClr val="accent5">
                    <a:lumMod val="75000"/>
                  </a:schemeClr>
                </a:solidFill>
              </a:rPr>
            </a:br>
            <a:r>
              <a:rPr lang="en-US" sz="5400" b="1" dirty="0">
                <a:solidFill>
                  <a:schemeClr val="accent5">
                    <a:lumMod val="75000"/>
                  </a:schemeClr>
                </a:solidFill>
              </a:rPr>
              <a:t>New Member Orientation Program Opportunities</a:t>
            </a:r>
            <a:br>
              <a:rPr lang="en-US" sz="5400" b="1" dirty="0">
                <a:solidFill>
                  <a:schemeClr val="accent5">
                    <a:lumMod val="75000"/>
                  </a:schemeClr>
                </a:solidFill>
              </a:rPr>
            </a:br>
            <a:r>
              <a:rPr lang="en-US" sz="4000" b="1" dirty="0">
                <a:solidFill>
                  <a:schemeClr val="accent5">
                    <a:lumMod val="75000"/>
                  </a:schemeClr>
                </a:solidFill>
              </a:rPr>
              <a:t>Flotilla 053-08-01 Ocean City, NJ</a:t>
            </a:r>
            <a:br>
              <a:rPr lang="en-US" sz="4000" b="1" dirty="0">
                <a:solidFill>
                  <a:schemeClr val="accent5">
                    <a:lumMod val="75000"/>
                  </a:schemeClr>
                </a:solidFill>
              </a:rPr>
            </a:br>
            <a:r>
              <a:rPr lang="en-US" sz="4000" b="1" dirty="0">
                <a:solidFill>
                  <a:schemeClr val="accent5">
                    <a:lumMod val="75000"/>
                  </a:schemeClr>
                </a:solidFill>
              </a:rPr>
              <a:t>05 DEC 2019</a:t>
            </a:r>
            <a:r>
              <a:rPr lang="en-US" sz="5400" b="1" dirty="0">
                <a:solidFill>
                  <a:schemeClr val="accent5">
                    <a:lumMod val="75000"/>
                  </a:schemeClr>
                </a:solidFill>
              </a:rPr>
              <a:t/>
            </a:r>
            <a:br>
              <a:rPr lang="en-US" sz="5400" b="1" dirty="0">
                <a:solidFill>
                  <a:schemeClr val="accent5">
                    <a:lumMod val="75000"/>
                  </a:schemeClr>
                </a:solidFill>
              </a:rPr>
            </a:br>
            <a:endParaRPr lang="en-US" sz="4000" b="1" dirty="0">
              <a:solidFill>
                <a:schemeClr val="accent5">
                  <a:lumMod val="75000"/>
                </a:schemeClr>
              </a:solidFill>
            </a:endParaRPr>
          </a:p>
        </p:txBody>
      </p:sp>
      <p:sp>
        <p:nvSpPr>
          <p:cNvPr id="3" name="Subtitle 2">
            <a:extLst>
              <a:ext uri="{FF2B5EF4-FFF2-40B4-BE49-F238E27FC236}">
                <a16:creationId xmlns:a16="http://schemas.microsoft.com/office/drawing/2014/main" xmlns="" id="{4B49DD85-2C6F-0B45-989F-06871669C102}"/>
              </a:ext>
            </a:extLst>
          </p:cNvPr>
          <p:cNvSpPr>
            <a:spLocks noGrp="1"/>
          </p:cNvSpPr>
          <p:nvPr>
            <p:ph type="subTitle" idx="1"/>
          </p:nvPr>
        </p:nvSpPr>
        <p:spPr>
          <a:xfrm>
            <a:off x="1023257" y="965198"/>
            <a:ext cx="2707937" cy="4927602"/>
          </a:xfrm>
        </p:spPr>
        <p:txBody>
          <a:bodyPr anchor="ctr">
            <a:normAutofit/>
          </a:bodyPr>
          <a:lstStyle/>
          <a:p>
            <a:pPr algn="r"/>
            <a:endParaRPr lang="en-US" sz="2000" dirty="0">
              <a:solidFill>
                <a:schemeClr val="accent1"/>
              </a:solidFill>
            </a:endParaRPr>
          </a:p>
          <a:p>
            <a:pPr algn="r"/>
            <a:endParaRPr lang="en-US" sz="2000" dirty="0">
              <a:solidFill>
                <a:schemeClr val="accent1"/>
              </a:solidFill>
            </a:endParaRPr>
          </a:p>
        </p:txBody>
      </p:sp>
      <p:cxnSp>
        <p:nvCxnSpPr>
          <p:cNvPr id="10" name="Straight Connector 9">
            <a:extLst>
              <a:ext uri="{FF2B5EF4-FFF2-40B4-BE49-F238E27FC236}">
                <a16:creationId xmlns:a16="http://schemas.microsoft.com/office/drawing/2014/main" xmlns="" id="{F0C57C7C-DFE9-4A1E-B7A9-DF40E63366B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055891" y="2057399"/>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9038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6D7C03D-5FBD-7B4C-B69A-706679CA5BD7}"/>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Surface Operations – Crew Qualification Requirements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8F824240-52DA-B84C-81DC-C908CE1CC6BA}"/>
              </a:ext>
            </a:extLst>
          </p:cNvPr>
          <p:cNvSpPr>
            <a:spLocks noGrp="1"/>
          </p:cNvSpPr>
          <p:nvPr>
            <p:ph idx="1"/>
          </p:nvPr>
        </p:nvSpPr>
        <p:spPr>
          <a:xfrm>
            <a:off x="4976031" y="1361440"/>
            <a:ext cx="6377769" cy="4532682"/>
          </a:xfrm>
        </p:spPr>
        <p:txBody>
          <a:bodyPr anchor="ctr">
            <a:normAutofit fontScale="85000" lnSpcReduction="20000"/>
          </a:bodyPr>
          <a:lstStyle/>
          <a:p>
            <a:endParaRPr lang="en-US" sz="2000" dirty="0"/>
          </a:p>
          <a:p>
            <a:endParaRPr lang="en-US" sz="2000" dirty="0"/>
          </a:p>
          <a:p>
            <a:r>
              <a:rPr lang="en-US" sz="2200" dirty="0"/>
              <a:t>BQ Qualified </a:t>
            </a:r>
          </a:p>
          <a:p>
            <a:pPr lvl="1"/>
            <a:r>
              <a:rPr lang="en-US" sz="2200" dirty="0"/>
              <a:t>passed approved Boating Safety Training class and all mandatory training</a:t>
            </a:r>
          </a:p>
          <a:p>
            <a:r>
              <a:rPr lang="en-US" sz="2200" dirty="0"/>
              <a:t>Physically able to perform required tasks</a:t>
            </a:r>
          </a:p>
          <a:p>
            <a:r>
              <a:rPr lang="en-US" sz="2200" dirty="0"/>
              <a:t>Pass swim test</a:t>
            </a:r>
          </a:p>
          <a:p>
            <a:r>
              <a:rPr lang="en-US" sz="2200" dirty="0"/>
              <a:t>Complete FEMA courses</a:t>
            </a:r>
          </a:p>
          <a:p>
            <a:pPr lvl="1"/>
            <a:r>
              <a:rPr lang="en-US" sz="2200" dirty="0"/>
              <a:t>ICS 100 (An Introduction to Incident Command System </a:t>
            </a:r>
          </a:p>
          <a:p>
            <a:pPr lvl="1"/>
            <a:r>
              <a:rPr lang="en-US" sz="2200" dirty="0"/>
              <a:t>ICS  700 ( National Incident Management System (NIMS), An Introduction</a:t>
            </a:r>
          </a:p>
          <a:p>
            <a:r>
              <a:rPr lang="en-US" sz="2200" dirty="0"/>
              <a:t>Complete 4-hour Team Coordination Training</a:t>
            </a:r>
          </a:p>
          <a:p>
            <a:r>
              <a:rPr lang="en-US" sz="2200" dirty="0"/>
              <a:t>Complete Introduction to Risk Management Course via AUXLMS</a:t>
            </a:r>
          </a:p>
          <a:p>
            <a:r>
              <a:rPr lang="en-US" sz="2200" dirty="0"/>
              <a:t>Log 12 hours underway as a traine</a:t>
            </a:r>
            <a:r>
              <a:rPr lang="en-US" sz="2000" dirty="0"/>
              <a:t>e</a:t>
            </a:r>
          </a:p>
          <a:p>
            <a:endParaRPr lang="en-US" sz="2000" dirty="0"/>
          </a:p>
          <a:p>
            <a:pPr marL="0" indent="0">
              <a:buNone/>
            </a:pPr>
            <a:endParaRPr lang="en-US" sz="2000" dirty="0"/>
          </a:p>
          <a:p>
            <a:endParaRPr lang="en-US" sz="2000" dirty="0"/>
          </a:p>
        </p:txBody>
      </p:sp>
    </p:spTree>
    <p:extLst>
      <p:ext uri="{BB962C8B-B14F-4D97-AF65-F5344CB8AC3E}">
        <p14:creationId xmlns:p14="http://schemas.microsoft.com/office/powerpoint/2010/main" val="3986040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C9048617-A0B4-2445-886B-59037EACCA74}"/>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Surface Operations – Qualification Tasks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75A5381C-5F7E-8C43-8AFC-FB81D747CA62}"/>
              </a:ext>
            </a:extLst>
          </p:cNvPr>
          <p:cNvSpPr>
            <a:spLocks noGrp="1"/>
          </p:cNvSpPr>
          <p:nvPr>
            <p:ph idx="1"/>
          </p:nvPr>
        </p:nvSpPr>
        <p:spPr>
          <a:xfrm>
            <a:off x="4976031" y="963877"/>
            <a:ext cx="6377769" cy="4930246"/>
          </a:xfrm>
        </p:spPr>
        <p:txBody>
          <a:bodyPr anchor="ctr">
            <a:normAutofit lnSpcReduction="10000"/>
          </a:bodyPr>
          <a:lstStyle/>
          <a:p>
            <a:endParaRPr lang="en-US" sz="1700" dirty="0"/>
          </a:p>
          <a:p>
            <a:endParaRPr lang="en-US" sz="1700" dirty="0"/>
          </a:p>
          <a:p>
            <a:r>
              <a:rPr lang="en-US" sz="1800" dirty="0"/>
              <a:t>Qualification tasks define the required knowledge/skills for the surface crew position </a:t>
            </a:r>
          </a:p>
          <a:p>
            <a:r>
              <a:rPr lang="en-US" sz="1800" dirty="0"/>
              <a:t>The Auxiliary Boat Crew Qualification Guide (Volume 1: Crew Member) provides an inventory of all the tasks that must be completed by the trainee. </a:t>
            </a:r>
          </a:p>
          <a:p>
            <a:pPr lvl="2"/>
            <a:r>
              <a:rPr lang="en-US" sz="1800" dirty="0"/>
              <a:t>Crew Efficiency Factors and Team Coordination</a:t>
            </a:r>
          </a:p>
          <a:p>
            <a:pPr lvl="2"/>
            <a:r>
              <a:rPr lang="en-US" sz="1800" dirty="0"/>
              <a:t>First Aid and Survival</a:t>
            </a:r>
          </a:p>
          <a:p>
            <a:pPr lvl="2"/>
            <a:r>
              <a:rPr lang="en-US" sz="1800" dirty="0"/>
              <a:t>Marlinspike Seamanship and Boat Nomenclature</a:t>
            </a:r>
          </a:p>
          <a:p>
            <a:pPr lvl="2"/>
            <a:r>
              <a:rPr lang="en-US" sz="1800" dirty="0"/>
              <a:t>Boat Handling &amp; Navigation</a:t>
            </a:r>
          </a:p>
          <a:p>
            <a:pPr lvl="2"/>
            <a:r>
              <a:rPr lang="en-US" sz="1800" dirty="0"/>
              <a:t>Communications</a:t>
            </a:r>
          </a:p>
          <a:p>
            <a:pPr lvl="2"/>
            <a:r>
              <a:rPr lang="en-US" sz="1800" dirty="0"/>
              <a:t>Mission Oriented Operations/Auxiliary Specific Tasks</a:t>
            </a:r>
          </a:p>
          <a:p>
            <a:r>
              <a:rPr lang="en-US" sz="1800" dirty="0"/>
              <a:t>The Boat Crew Seamanship Manual documents basic principles and subject matter areas that form a firm background of seamanship.  Providing the most efficient methods, techniques, and information guidance for boat crews. </a:t>
            </a:r>
          </a:p>
          <a:p>
            <a:pPr marL="0" indent="0">
              <a:buNone/>
            </a:pPr>
            <a:endParaRPr lang="en-US" sz="1700" dirty="0"/>
          </a:p>
          <a:p>
            <a:endParaRPr lang="en-US" sz="1700" dirty="0"/>
          </a:p>
          <a:p>
            <a:endParaRPr lang="en-US" sz="1700" dirty="0"/>
          </a:p>
        </p:txBody>
      </p:sp>
    </p:spTree>
    <p:extLst>
      <p:ext uri="{BB962C8B-B14F-4D97-AF65-F5344CB8AC3E}">
        <p14:creationId xmlns:p14="http://schemas.microsoft.com/office/powerpoint/2010/main" val="1917487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2493EA6-DF5A-0845-8100-496E6ABB1FCD}"/>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Surface Operations - Certifications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E4EDBF63-9309-7A46-B990-13C511F6500B}"/>
              </a:ext>
            </a:extLst>
          </p:cNvPr>
          <p:cNvSpPr>
            <a:spLocks noGrp="1"/>
          </p:cNvSpPr>
          <p:nvPr>
            <p:ph idx="1"/>
          </p:nvPr>
        </p:nvSpPr>
        <p:spPr>
          <a:xfrm>
            <a:off x="4976031" y="963877"/>
            <a:ext cx="6377769" cy="4930246"/>
          </a:xfrm>
        </p:spPr>
        <p:txBody>
          <a:bodyPr anchor="ctr">
            <a:normAutofit/>
          </a:bodyPr>
          <a:lstStyle/>
          <a:p>
            <a:r>
              <a:rPr lang="en-US" sz="2200" dirty="0"/>
              <a:t>Trainees are assigned a mentor.  When the trainee demonstrates mastery of the tasks without guidance, the task is signed off by the mentor. </a:t>
            </a:r>
          </a:p>
          <a:p>
            <a:r>
              <a:rPr lang="en-US" sz="2200" dirty="0"/>
              <a:t>Once all qualification tasks have been signed off, the trainee than completes a dockside oral examination and an underway check ride with a Qualification Examiner (QE).</a:t>
            </a:r>
          </a:p>
          <a:p>
            <a:r>
              <a:rPr lang="en-US" sz="2200" dirty="0"/>
              <a:t>The QE submits a recommendation to DIRAUX who certifies that the trainee has met all requirements. </a:t>
            </a:r>
          </a:p>
          <a:p>
            <a:r>
              <a:rPr lang="en-US" sz="2200" dirty="0"/>
              <a:t>Once the member is certified by DIRAUX, they will receive a ribbon and assigned on patrols as “crew”.   </a:t>
            </a:r>
          </a:p>
          <a:p>
            <a:endParaRPr lang="en-US" sz="2200" dirty="0"/>
          </a:p>
        </p:txBody>
      </p:sp>
    </p:spTree>
    <p:extLst>
      <p:ext uri="{BB962C8B-B14F-4D97-AF65-F5344CB8AC3E}">
        <p14:creationId xmlns:p14="http://schemas.microsoft.com/office/powerpoint/2010/main" val="1805228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8FCA93-B65F-4E4C-AB2D-A9305E93A6C2}"/>
              </a:ext>
            </a:extLst>
          </p:cNvPr>
          <p:cNvSpPr>
            <a:spLocks noGrp="1"/>
          </p:cNvSpPr>
          <p:nvPr>
            <p:ph type="title"/>
          </p:nvPr>
        </p:nvSpPr>
        <p:spPr>
          <a:xfrm>
            <a:off x="1022931" y="369332"/>
            <a:ext cx="10515600" cy="1002268"/>
          </a:xfrm>
          <a:ln w="38100">
            <a:solidFill>
              <a:schemeClr val="accent1"/>
            </a:solidFill>
          </a:ln>
        </p:spPr>
        <p:txBody>
          <a:bodyPr>
            <a:normAutofit/>
          </a:bodyPr>
          <a:lstStyle/>
          <a:p>
            <a:pPr algn="ctr"/>
            <a:r>
              <a:rPr lang="en-US" sz="3600" b="1" dirty="0">
                <a:solidFill>
                  <a:schemeClr val="accent5">
                    <a:lumMod val="75000"/>
                  </a:schemeClr>
                </a:solidFill>
              </a:rPr>
              <a:t>Surface Operations - Currency Requirements</a:t>
            </a:r>
          </a:p>
        </p:txBody>
      </p:sp>
      <p:sp>
        <p:nvSpPr>
          <p:cNvPr id="3" name="Content Placeholder 2">
            <a:extLst>
              <a:ext uri="{FF2B5EF4-FFF2-40B4-BE49-F238E27FC236}">
                <a16:creationId xmlns:a16="http://schemas.microsoft.com/office/drawing/2014/main" xmlns="" id="{D4C9ED66-2E13-9D41-88CB-1E1B047D0A95}"/>
              </a:ext>
            </a:extLst>
          </p:cNvPr>
          <p:cNvSpPr>
            <a:spLocks noGrp="1"/>
          </p:cNvSpPr>
          <p:nvPr>
            <p:ph idx="1"/>
          </p:nvPr>
        </p:nvSpPr>
        <p:spPr>
          <a:xfrm>
            <a:off x="838200" y="1788160"/>
            <a:ext cx="10515600" cy="4433941"/>
          </a:xfrm>
        </p:spPr>
        <p:txBody>
          <a:bodyPr>
            <a:normAutofit fontScale="92500" lnSpcReduction="10000"/>
          </a:bodyPr>
          <a:lstStyle/>
          <a:p>
            <a:r>
              <a:rPr lang="en-US" sz="2200" dirty="0"/>
              <a:t>The member maintains currency of certification by meeting annual minimum standards.</a:t>
            </a:r>
          </a:p>
          <a:p>
            <a:pPr lvl="1"/>
            <a:r>
              <a:rPr lang="en-US" sz="2200" dirty="0"/>
              <a:t>1-hour TCT refresher course   </a:t>
            </a:r>
          </a:p>
          <a:p>
            <a:pPr lvl="1"/>
            <a:r>
              <a:rPr lang="en-US" sz="2200" dirty="0"/>
              <a:t>Operations Workshop, when required</a:t>
            </a:r>
          </a:p>
          <a:p>
            <a:pPr lvl="1"/>
            <a:r>
              <a:rPr lang="en-US" sz="2200" dirty="0"/>
              <a:t>12 hours underway </a:t>
            </a:r>
          </a:p>
          <a:p>
            <a:r>
              <a:rPr lang="en-US" sz="2200" dirty="0"/>
              <a:t>Every three years, under the direction and evaluation of a QE, the crew member, must answer questions and demonstrate proficiency in a series of evolutions, including:</a:t>
            </a:r>
          </a:p>
          <a:p>
            <a:pPr lvl="1"/>
            <a:endParaRPr lang="en-US" dirty="0"/>
          </a:p>
          <a:p>
            <a:pPr marL="0" indent="0">
              <a:buNone/>
            </a:pPr>
            <a:endParaRPr lang="en-US" dirty="0"/>
          </a:p>
          <a:p>
            <a:pPr marL="0" indent="0">
              <a:buNone/>
            </a:pPr>
            <a:endParaRPr lang="en-US" dirty="0"/>
          </a:p>
          <a:p>
            <a:endParaRPr lang="en-US" sz="2200" dirty="0"/>
          </a:p>
          <a:p>
            <a:endParaRPr lang="en-US" sz="2200" dirty="0"/>
          </a:p>
          <a:p>
            <a:r>
              <a:rPr lang="en-US" sz="2200" dirty="0"/>
              <a:t>Every five years, the member must complete a 4-hour TCT course.</a:t>
            </a:r>
          </a:p>
        </p:txBody>
      </p:sp>
      <p:graphicFrame>
        <p:nvGraphicFramePr>
          <p:cNvPr id="5" name="Table 4">
            <a:extLst>
              <a:ext uri="{FF2B5EF4-FFF2-40B4-BE49-F238E27FC236}">
                <a16:creationId xmlns:a16="http://schemas.microsoft.com/office/drawing/2014/main" xmlns="" id="{98CB6D46-08FD-9249-93B0-2F4876EA7011}"/>
              </a:ext>
            </a:extLst>
          </p:cNvPr>
          <p:cNvGraphicFramePr>
            <a:graphicFrameLocks noGrp="1"/>
          </p:cNvGraphicFramePr>
          <p:nvPr>
            <p:extLst>
              <p:ext uri="{D42A27DB-BD31-4B8C-83A1-F6EECF244321}">
                <p14:modId xmlns:p14="http://schemas.microsoft.com/office/powerpoint/2010/main" val="1176879781"/>
              </p:ext>
            </p:extLst>
          </p:nvPr>
        </p:nvGraphicFramePr>
        <p:xfrm>
          <a:off x="1581824" y="3782096"/>
          <a:ext cx="8128000" cy="1704304"/>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xmlns="" val="311390455"/>
                    </a:ext>
                  </a:extLst>
                </a:gridCol>
                <a:gridCol w="4064000">
                  <a:extLst>
                    <a:ext uri="{9D8B030D-6E8A-4147-A177-3AD203B41FA5}">
                      <a16:colId xmlns:a16="http://schemas.microsoft.com/office/drawing/2014/main" xmlns="" val="3269300549"/>
                    </a:ext>
                  </a:extLst>
                </a:gridCol>
              </a:tblGrid>
              <a:tr h="426076">
                <a:tc>
                  <a:txBody>
                    <a:bodyPr/>
                    <a:lstStyle/>
                    <a:p>
                      <a:r>
                        <a:rPr lang="en-US" dirty="0"/>
                        <a:t>Participate in a pre-briefing</a:t>
                      </a:r>
                    </a:p>
                  </a:txBody>
                  <a:tcPr/>
                </a:tc>
                <a:tc>
                  <a:txBody>
                    <a:bodyPr/>
                    <a:lstStyle/>
                    <a:p>
                      <a:r>
                        <a:rPr lang="en-US" dirty="0"/>
                        <a:t>Use of personnel survival equipment</a:t>
                      </a:r>
                    </a:p>
                  </a:txBody>
                  <a:tcPr/>
                </a:tc>
                <a:extLst>
                  <a:ext uri="{0D108BD9-81ED-4DB2-BD59-A6C34878D82A}">
                    <a16:rowId xmlns:a16="http://schemas.microsoft.com/office/drawing/2014/main" xmlns="" val="3588879292"/>
                  </a:ext>
                </a:extLst>
              </a:tr>
              <a:tr h="426076">
                <a:tc>
                  <a:txBody>
                    <a:bodyPr/>
                    <a:lstStyle/>
                    <a:p>
                      <a:r>
                        <a:rPr lang="en-US" dirty="0"/>
                        <a:t>Line handling/knot tying</a:t>
                      </a:r>
                    </a:p>
                  </a:txBody>
                  <a:tcPr/>
                </a:tc>
                <a:tc>
                  <a:txBody>
                    <a:bodyPr/>
                    <a:lstStyle/>
                    <a:p>
                      <a:r>
                        <a:rPr lang="en-US"/>
                        <a:t>Helm and lookout watch</a:t>
                      </a:r>
                      <a:endParaRPr lang="en-US" dirty="0"/>
                    </a:p>
                  </a:txBody>
                  <a:tcPr/>
                </a:tc>
                <a:extLst>
                  <a:ext uri="{0D108BD9-81ED-4DB2-BD59-A6C34878D82A}">
                    <a16:rowId xmlns:a16="http://schemas.microsoft.com/office/drawing/2014/main" xmlns="" val="1891842862"/>
                  </a:ext>
                </a:extLst>
              </a:tr>
              <a:tr h="426076">
                <a:tc>
                  <a:txBody>
                    <a:bodyPr/>
                    <a:lstStyle/>
                    <a:p>
                      <a:r>
                        <a:rPr lang="en-US" dirty="0"/>
                        <a:t>Man Overboard drill</a:t>
                      </a:r>
                    </a:p>
                  </a:txBody>
                  <a:tcPr/>
                </a:tc>
                <a:tc>
                  <a:txBody>
                    <a:bodyPr/>
                    <a:lstStyle/>
                    <a:p>
                      <a:r>
                        <a:rPr lang="en-US"/>
                        <a:t>Stern and side towing</a:t>
                      </a:r>
                      <a:endParaRPr lang="en-US" dirty="0"/>
                    </a:p>
                  </a:txBody>
                  <a:tcPr/>
                </a:tc>
                <a:extLst>
                  <a:ext uri="{0D108BD9-81ED-4DB2-BD59-A6C34878D82A}">
                    <a16:rowId xmlns:a16="http://schemas.microsoft.com/office/drawing/2014/main" xmlns="" val="3530029733"/>
                  </a:ext>
                </a:extLst>
              </a:tr>
              <a:tr h="426076">
                <a:tc>
                  <a:txBody>
                    <a:bodyPr/>
                    <a:lstStyle/>
                    <a:p>
                      <a:r>
                        <a:rPr lang="en-US" dirty="0"/>
                        <a:t>Anchoring and docking</a:t>
                      </a:r>
                    </a:p>
                  </a:txBody>
                  <a:tcPr/>
                </a:tc>
                <a:tc>
                  <a:txBody>
                    <a:bodyPr/>
                    <a:lstStyle/>
                    <a:p>
                      <a:endParaRPr lang="en-US" dirty="0"/>
                    </a:p>
                  </a:txBody>
                  <a:tcPr/>
                </a:tc>
                <a:extLst>
                  <a:ext uri="{0D108BD9-81ED-4DB2-BD59-A6C34878D82A}">
                    <a16:rowId xmlns:a16="http://schemas.microsoft.com/office/drawing/2014/main" xmlns="" val="815980685"/>
                  </a:ext>
                </a:extLst>
              </a:tr>
            </a:tbl>
          </a:graphicData>
        </a:graphic>
      </p:graphicFrame>
      <p:sp>
        <p:nvSpPr>
          <p:cNvPr id="4" name="TextBox 3">
            <a:extLst>
              <a:ext uri="{FF2B5EF4-FFF2-40B4-BE49-F238E27FC236}">
                <a16:creationId xmlns:a16="http://schemas.microsoft.com/office/drawing/2014/main" xmlns="" id="{E7CFF654-AEF4-804B-9F64-209432C71F8D}"/>
              </a:ext>
            </a:extLst>
          </p:cNvPr>
          <p:cNvSpPr txBox="1"/>
          <p:nvPr/>
        </p:nvSpPr>
        <p:spPr>
          <a:xfrm>
            <a:off x="11353800" y="0"/>
            <a:ext cx="184731" cy="369332"/>
          </a:xfrm>
          <a:prstGeom prst="rect">
            <a:avLst/>
          </a:prstGeom>
          <a:noFill/>
          <a:ln w="57150">
            <a:solidFill>
              <a:schemeClr val="tx1"/>
            </a:solidFill>
          </a:ln>
        </p:spPr>
        <p:txBody>
          <a:bodyPr wrap="none" rtlCol="0">
            <a:spAutoFit/>
          </a:bodyPr>
          <a:lstStyle/>
          <a:p>
            <a:endParaRPr lang="en-US" dirty="0"/>
          </a:p>
        </p:txBody>
      </p:sp>
    </p:spTree>
    <p:extLst>
      <p:ext uri="{BB962C8B-B14F-4D97-AF65-F5344CB8AC3E}">
        <p14:creationId xmlns:p14="http://schemas.microsoft.com/office/powerpoint/2010/main" val="1068312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BA95E2F3-12A3-ED46-8A2E-448EEEE00186}"/>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Surface Operations - Boat Crew Training Timeline</a:t>
            </a:r>
            <a:br>
              <a:rPr lang="en-US" dirty="0">
                <a:solidFill>
                  <a:schemeClr val="accent1"/>
                </a:solidFill>
              </a:rPr>
            </a:br>
            <a:r>
              <a:rPr lang="en-US" dirty="0">
                <a:solidFill>
                  <a:schemeClr val="accent1"/>
                </a:solidFill>
              </a:rPr>
              <a:t>for 2020</a:t>
            </a:r>
          </a:p>
        </p:txBody>
      </p:sp>
      <p:cxnSp>
        <p:nvCxnSpPr>
          <p:cNvPr id="13" name="Straight Connector 12">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 name="Content Placeholder 5">
            <a:extLst>
              <a:ext uri="{FF2B5EF4-FFF2-40B4-BE49-F238E27FC236}">
                <a16:creationId xmlns:a16="http://schemas.microsoft.com/office/drawing/2014/main" xmlns="" id="{6788C1A7-1E8F-3941-84C0-B124F6B7A0D8}"/>
              </a:ext>
            </a:extLst>
          </p:cNvPr>
          <p:cNvSpPr>
            <a:spLocks noGrp="1"/>
          </p:cNvSpPr>
          <p:nvPr>
            <p:ph idx="1"/>
          </p:nvPr>
        </p:nvSpPr>
        <p:spPr>
          <a:xfrm>
            <a:off x="4976031" y="1197793"/>
            <a:ext cx="6377769" cy="4930246"/>
          </a:xfrm>
        </p:spPr>
        <p:txBody>
          <a:bodyPr anchor="ctr">
            <a:normAutofit/>
          </a:bodyPr>
          <a:lstStyle/>
          <a:p>
            <a:r>
              <a:rPr lang="en-US" sz="1700" dirty="0"/>
              <a:t>Take FEMA ICS Courses 100 &amp; 700  (JAN – MAR)</a:t>
            </a:r>
          </a:p>
          <a:p>
            <a:r>
              <a:rPr lang="en-US" sz="1700" dirty="0"/>
              <a:t>Begin studying the Seamanship Crew Manual and Qualification Guide (JAN-MAR)</a:t>
            </a:r>
          </a:p>
          <a:p>
            <a:r>
              <a:rPr lang="en-US" sz="1700" dirty="0"/>
              <a:t>Boating Safety Class - attend either the 23 Mar or 27 APR class if needed</a:t>
            </a:r>
          </a:p>
          <a:p>
            <a:r>
              <a:rPr lang="en-US" sz="1700" dirty="0"/>
              <a:t>4-Hour Team Coordination Class (tentative – MAR timeframe)</a:t>
            </a:r>
          </a:p>
          <a:p>
            <a:r>
              <a:rPr lang="en-US" sz="1700" dirty="0"/>
              <a:t>Crew Training Course (4 sessions to be tentatively scheduled for FEB to MAR)</a:t>
            </a:r>
          </a:p>
          <a:p>
            <a:r>
              <a:rPr lang="en-US" sz="1700" dirty="0"/>
              <a:t>Swim Test (MAR-MAY timeframe)</a:t>
            </a:r>
          </a:p>
          <a:p>
            <a:r>
              <a:rPr lang="en-US" sz="1700" dirty="0"/>
              <a:t>Assignment of Mentors (FEB)</a:t>
            </a:r>
          </a:p>
          <a:p>
            <a:r>
              <a:rPr lang="en-US" sz="1700" dirty="0"/>
              <a:t>Obtain sign-off from mentor on all required qualification tasks (MAR to JUN)</a:t>
            </a:r>
          </a:p>
          <a:p>
            <a:r>
              <a:rPr lang="en-US" sz="1700" dirty="0"/>
              <a:t>On-water training (MAY-JUL)</a:t>
            </a:r>
          </a:p>
          <a:p>
            <a:r>
              <a:rPr lang="en-US" sz="1700" dirty="0"/>
              <a:t>Dockside Oral Examination and Underway Check Ride (JUN-JUL)</a:t>
            </a:r>
          </a:p>
          <a:p>
            <a:endParaRPr lang="en-US" sz="1700" dirty="0"/>
          </a:p>
          <a:p>
            <a:pPr marL="0" indent="0">
              <a:buNone/>
            </a:pPr>
            <a:endParaRPr lang="en-US" sz="1700" dirty="0"/>
          </a:p>
        </p:txBody>
      </p:sp>
    </p:spTree>
    <p:extLst>
      <p:ext uri="{BB962C8B-B14F-4D97-AF65-F5344CB8AC3E}">
        <p14:creationId xmlns:p14="http://schemas.microsoft.com/office/powerpoint/2010/main" val="1594009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3E9A6BFA-0922-A144-9637-709C6E2FA5EB}"/>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ATON Verifier - Mission</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F07CC235-7D6D-6F49-A6D6-BD984B0965AA}"/>
              </a:ext>
            </a:extLst>
          </p:cNvPr>
          <p:cNvSpPr>
            <a:spLocks noGrp="1"/>
          </p:cNvSpPr>
          <p:nvPr>
            <p:ph idx="1"/>
          </p:nvPr>
        </p:nvSpPr>
        <p:spPr>
          <a:xfrm>
            <a:off x="4976031" y="963877"/>
            <a:ext cx="6377769" cy="4930246"/>
          </a:xfrm>
        </p:spPr>
        <p:txBody>
          <a:bodyPr anchor="ctr">
            <a:normAutofit fontScale="92500" lnSpcReduction="10000"/>
          </a:bodyPr>
          <a:lstStyle/>
          <a:p>
            <a:pPr marL="0" indent="0">
              <a:buNone/>
            </a:pPr>
            <a:r>
              <a:rPr lang="en-US" altLang="en-US" sz="1300" dirty="0"/>
              <a:t>.</a:t>
            </a:r>
          </a:p>
          <a:p>
            <a:endParaRPr lang="en-US" altLang="en-US" sz="1600" dirty="0"/>
          </a:p>
          <a:p>
            <a:r>
              <a:rPr lang="en-US" altLang="en-US" sz="1800" dirty="0"/>
              <a:t>Support and augment the Coast Guard‘s navigation systems (NS) program.</a:t>
            </a:r>
          </a:p>
          <a:p>
            <a:r>
              <a:rPr lang="en-US" altLang="en-US" sz="1800" dirty="0"/>
              <a:t>Verify position and characteristics of private aids-to-navigation (PATON), after qualifying</a:t>
            </a:r>
          </a:p>
          <a:p>
            <a:r>
              <a:rPr lang="en-US" altLang="en-US" sz="1800" dirty="0"/>
              <a:t>May assist and support aids-to-navigation (ATON) units in servicing Federal aids after receiving proper Coast Guard training. </a:t>
            </a:r>
          </a:p>
          <a:p>
            <a:r>
              <a:rPr lang="en-US" altLang="en-US" sz="1800" dirty="0"/>
              <a:t>AUX may also help the National Oceanic and Atmospheric Administration (NOAA) and the U.S. Army Corps of Engineers (USACOE)</a:t>
            </a:r>
          </a:p>
          <a:p>
            <a:pPr lvl="2"/>
            <a:r>
              <a:rPr lang="en-US" altLang="en-US" sz="1800" dirty="0"/>
              <a:t>by updating nautical and aeronautical charts and publications,</a:t>
            </a:r>
          </a:p>
          <a:p>
            <a:pPr lvl="2"/>
            <a:r>
              <a:rPr lang="en-US" altLang="en-US" sz="1800" dirty="0"/>
              <a:t>by supporting and augmenting bridge surveys, </a:t>
            </a:r>
          </a:p>
          <a:p>
            <a:pPr lvl="2"/>
            <a:r>
              <a:rPr lang="en-US" altLang="en-US" sz="1800" dirty="0"/>
              <a:t>by investigating incidents and </a:t>
            </a:r>
          </a:p>
          <a:p>
            <a:pPr lvl="2"/>
            <a:r>
              <a:rPr lang="en-US" altLang="en-US" sz="1800" dirty="0"/>
              <a:t>by providing information regarding waterways safety and navigation situations pertaining to the bridge program and providing direct assistance and support to bridge program personnel.</a:t>
            </a:r>
          </a:p>
          <a:p>
            <a:pPr lvl="1"/>
            <a:endParaRPr lang="en-US" altLang="en-US" sz="1600" dirty="0"/>
          </a:p>
          <a:p>
            <a:pPr lvl="1"/>
            <a:endParaRPr lang="en-US" altLang="en-US" sz="1300" dirty="0"/>
          </a:p>
          <a:p>
            <a:endParaRPr lang="en-US" sz="1300" dirty="0"/>
          </a:p>
        </p:txBody>
      </p:sp>
    </p:spTree>
    <p:extLst>
      <p:ext uri="{BB962C8B-B14F-4D97-AF65-F5344CB8AC3E}">
        <p14:creationId xmlns:p14="http://schemas.microsoft.com/office/powerpoint/2010/main" val="579398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9DAD6B2-344F-CE44-8A8B-F7D4CA6C3B23}"/>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ATON Verifier - Activities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2485AA6D-05DF-764F-B53E-19D233C2B669}"/>
              </a:ext>
            </a:extLst>
          </p:cNvPr>
          <p:cNvSpPr>
            <a:spLocks noGrp="1"/>
          </p:cNvSpPr>
          <p:nvPr>
            <p:ph idx="1"/>
          </p:nvPr>
        </p:nvSpPr>
        <p:spPr>
          <a:xfrm>
            <a:off x="4976031" y="963877"/>
            <a:ext cx="6377769" cy="4930246"/>
          </a:xfrm>
        </p:spPr>
        <p:txBody>
          <a:bodyPr anchor="ctr">
            <a:normAutofit/>
          </a:bodyPr>
          <a:lstStyle/>
          <a:p>
            <a:r>
              <a:rPr lang="en-US" sz="2400"/>
              <a:t>Charts &amp; Nautical Publications</a:t>
            </a:r>
          </a:p>
          <a:p>
            <a:r>
              <a:rPr lang="en-US" sz="2400"/>
              <a:t>US Aids to Navigation (ATON)</a:t>
            </a:r>
          </a:p>
          <a:p>
            <a:r>
              <a:rPr lang="en-US" sz="2400"/>
              <a:t>Private Aids to Navigation (PATON)</a:t>
            </a:r>
          </a:p>
          <a:p>
            <a:r>
              <a:rPr lang="en-US" sz="2400"/>
              <a:t>Aid to Navigation Discrepancies</a:t>
            </a:r>
          </a:p>
          <a:p>
            <a:r>
              <a:rPr lang="en-US" sz="2400"/>
              <a:t>PATON Documentation</a:t>
            </a:r>
          </a:p>
          <a:p>
            <a:r>
              <a:rPr lang="en-US" sz="2400"/>
              <a:t>ATON Bridge Verification</a:t>
            </a:r>
          </a:p>
          <a:p>
            <a:r>
              <a:rPr lang="en-US" sz="2400"/>
              <a:t>PATON Certification and Currency Maintenance</a:t>
            </a:r>
          </a:p>
        </p:txBody>
      </p:sp>
    </p:spTree>
    <p:extLst>
      <p:ext uri="{BB962C8B-B14F-4D97-AF65-F5344CB8AC3E}">
        <p14:creationId xmlns:p14="http://schemas.microsoft.com/office/powerpoint/2010/main" val="2040468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7E53B99-356C-CD44-9EA2-17A9B3F3B117}"/>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ATON Verifier - Qualifications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BD7C6CC3-F9E3-4649-8E62-7711A77989E2}"/>
              </a:ext>
            </a:extLst>
          </p:cNvPr>
          <p:cNvSpPr>
            <a:spLocks noGrp="1"/>
          </p:cNvSpPr>
          <p:nvPr>
            <p:ph idx="1"/>
          </p:nvPr>
        </p:nvSpPr>
        <p:spPr>
          <a:xfrm>
            <a:off x="4976031" y="963877"/>
            <a:ext cx="6377769" cy="4930246"/>
          </a:xfrm>
        </p:spPr>
        <p:txBody>
          <a:bodyPr anchor="ctr">
            <a:normAutofit/>
          </a:bodyPr>
          <a:lstStyle/>
          <a:p>
            <a:r>
              <a:rPr lang="en-US" sz="2000" dirty="0"/>
              <a:t>Prior experience is not required</a:t>
            </a:r>
          </a:p>
          <a:p>
            <a:r>
              <a:rPr lang="en-US" sz="2000" dirty="0"/>
              <a:t>Complete 4-hour TCT course</a:t>
            </a:r>
          </a:p>
          <a:p>
            <a:r>
              <a:rPr lang="en-US" sz="2000" dirty="0"/>
              <a:t>Complete ICS 100 and ICS 700</a:t>
            </a:r>
          </a:p>
          <a:p>
            <a:r>
              <a:rPr lang="en-US" sz="2000" dirty="0"/>
              <a:t>BQ Qualified</a:t>
            </a:r>
          </a:p>
          <a:p>
            <a:r>
              <a:rPr lang="en-US" sz="2000" dirty="0"/>
              <a:t>Three-hour course </a:t>
            </a:r>
          </a:p>
          <a:p>
            <a:pPr lvl="1"/>
            <a:r>
              <a:rPr lang="en-US" sz="2000" dirty="0"/>
              <a:t>Buoy identification, function, position, lighting</a:t>
            </a:r>
          </a:p>
          <a:p>
            <a:pPr lvl="1"/>
            <a:r>
              <a:rPr lang="en-US" sz="2000" dirty="0"/>
              <a:t>Bridge identification and lighting issues</a:t>
            </a:r>
          </a:p>
          <a:p>
            <a:pPr lvl="1"/>
            <a:r>
              <a:rPr lang="en-US" sz="2000" dirty="0"/>
              <a:t>Issue Reporting</a:t>
            </a:r>
          </a:p>
          <a:p>
            <a:r>
              <a:rPr lang="en-US" sz="2000" dirty="0"/>
              <a:t>Complete PQS (A qualified AV observes your successful performance of each task without prompting or references)</a:t>
            </a:r>
          </a:p>
          <a:p>
            <a:r>
              <a:rPr lang="en-US" sz="2000" dirty="0"/>
              <a:t>Daylight buoy and bridge analysis </a:t>
            </a:r>
          </a:p>
          <a:p>
            <a:r>
              <a:rPr lang="en-US" sz="2000" dirty="0"/>
              <a:t>Dark buoy and bridge analysis</a:t>
            </a:r>
          </a:p>
        </p:txBody>
      </p:sp>
    </p:spTree>
    <p:extLst>
      <p:ext uri="{BB962C8B-B14F-4D97-AF65-F5344CB8AC3E}">
        <p14:creationId xmlns:p14="http://schemas.microsoft.com/office/powerpoint/2010/main" val="2643730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B80C499-E7E5-294A-ACFF-532F3A329377}"/>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Offering of Facility for Use</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1E3F3AFE-2035-0949-A889-952DB3EE07A7}"/>
              </a:ext>
            </a:extLst>
          </p:cNvPr>
          <p:cNvSpPr>
            <a:spLocks noGrp="1"/>
          </p:cNvSpPr>
          <p:nvPr>
            <p:ph idx="1"/>
          </p:nvPr>
        </p:nvSpPr>
        <p:spPr>
          <a:xfrm>
            <a:off x="4976031" y="963877"/>
            <a:ext cx="6377769" cy="4930246"/>
          </a:xfrm>
        </p:spPr>
        <p:txBody>
          <a:bodyPr anchor="ctr">
            <a:normAutofit/>
          </a:bodyPr>
          <a:lstStyle/>
          <a:p>
            <a:r>
              <a:rPr lang="en-US" sz="2200" dirty="0"/>
              <a:t>Four Types of Facilities - </a:t>
            </a:r>
          </a:p>
          <a:p>
            <a:pPr lvl="1"/>
            <a:r>
              <a:rPr lang="en-US" sz="2200" dirty="0"/>
              <a:t>Auxiliarist Owned; Government Owned; Corporate Owned; Partial Auxiliarist Owned </a:t>
            </a:r>
          </a:p>
          <a:p>
            <a:r>
              <a:rPr lang="en-US" sz="2200" dirty="0"/>
              <a:t>Corporate and Partial Auxiliarist Owned Vessels can be accepted after considering several factors such as verification of ownership, registration, proper authorization from non-Auxiliarist owner</a:t>
            </a:r>
          </a:p>
          <a:p>
            <a:r>
              <a:rPr lang="en-US" sz="2200" dirty="0"/>
              <a:t>No vessel used in towing, salvage or marine police work can be accepted</a:t>
            </a:r>
          </a:p>
          <a:p>
            <a:r>
              <a:rPr lang="en-US" sz="2200" dirty="0"/>
              <a:t>Facility Inspection and Offer for Use form must be properly prepared; facility must be inspection by a qualified Vessel Examiner; and the offer for use approved by the Director </a:t>
            </a:r>
          </a:p>
        </p:txBody>
      </p:sp>
    </p:spTree>
    <p:extLst>
      <p:ext uri="{BB962C8B-B14F-4D97-AF65-F5344CB8AC3E}">
        <p14:creationId xmlns:p14="http://schemas.microsoft.com/office/powerpoint/2010/main" val="3090602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B32D28AD-3AA4-1A4F-9044-4B4ACB01388B}"/>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Use of Facility </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A58CBC8C-4358-EF46-9D63-24462E907D6D}"/>
              </a:ext>
            </a:extLst>
          </p:cNvPr>
          <p:cNvSpPr>
            <a:spLocks noGrp="1"/>
          </p:cNvSpPr>
          <p:nvPr>
            <p:ph idx="1"/>
          </p:nvPr>
        </p:nvSpPr>
        <p:spPr>
          <a:xfrm>
            <a:off x="4976031" y="963877"/>
            <a:ext cx="6377769" cy="4930246"/>
          </a:xfrm>
        </p:spPr>
        <p:txBody>
          <a:bodyPr anchor="ctr">
            <a:normAutofit/>
          </a:bodyPr>
          <a:lstStyle/>
          <a:p>
            <a:r>
              <a:rPr lang="en-US" sz="2400"/>
              <a:t>If the owner is not the operator, they must document the specific individuals or groups of individuals who may operate the vessel and whether the owner must be on board. </a:t>
            </a:r>
          </a:p>
          <a:p>
            <a:r>
              <a:rPr lang="en-US" sz="2400"/>
              <a:t>The facility must have a proper Offer for Use form and current inspection on file and the coxswain must be properly authorized for operation of that facility before Coast Guard orders are issued.</a:t>
            </a:r>
          </a:p>
          <a:p>
            <a:r>
              <a:rPr lang="en-US" sz="2400"/>
              <a:t>Specific equipment is required to be on board.  These include items such as communications, towing, search and rescue, safety, identification placards/ensigns, etc </a:t>
            </a:r>
          </a:p>
        </p:txBody>
      </p:sp>
    </p:spTree>
    <p:extLst>
      <p:ext uri="{BB962C8B-B14F-4D97-AF65-F5344CB8AC3E}">
        <p14:creationId xmlns:p14="http://schemas.microsoft.com/office/powerpoint/2010/main" val="2546627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D85DEF-A199-1346-A2F7-2F53CD98A2D5}"/>
              </a:ext>
            </a:extLst>
          </p:cNvPr>
          <p:cNvSpPr>
            <a:spLocks noGrp="1"/>
          </p:cNvSpPr>
          <p:nvPr>
            <p:ph type="title"/>
          </p:nvPr>
        </p:nvSpPr>
        <p:spPr>
          <a:xfrm>
            <a:off x="838200" y="298769"/>
            <a:ext cx="10373360" cy="1178560"/>
          </a:xfrm>
          <a:ln w="38100">
            <a:solidFill>
              <a:schemeClr val="accent1"/>
            </a:solidFill>
          </a:ln>
        </p:spPr>
        <p:txBody>
          <a:bodyPr>
            <a:normAutofit/>
          </a:bodyPr>
          <a:lstStyle/>
          <a:p>
            <a:pPr algn="ctr"/>
            <a:r>
              <a:rPr lang="en-US" sz="4000" b="1" dirty="0">
                <a:solidFill>
                  <a:schemeClr val="accent5">
                    <a:lumMod val="75000"/>
                  </a:schemeClr>
                </a:solidFill>
              </a:rPr>
              <a:t>Agenda</a:t>
            </a:r>
          </a:p>
        </p:txBody>
      </p:sp>
      <p:sp>
        <p:nvSpPr>
          <p:cNvPr id="3" name="Content Placeholder 2">
            <a:extLst>
              <a:ext uri="{FF2B5EF4-FFF2-40B4-BE49-F238E27FC236}">
                <a16:creationId xmlns:a16="http://schemas.microsoft.com/office/drawing/2014/main" xmlns="" id="{CD751F64-44BC-4B43-B785-1DC6D8F6CD10}"/>
              </a:ext>
            </a:extLst>
          </p:cNvPr>
          <p:cNvSpPr>
            <a:spLocks noGrp="1"/>
          </p:cNvSpPr>
          <p:nvPr>
            <p:ph idx="1"/>
          </p:nvPr>
        </p:nvSpPr>
        <p:spPr>
          <a:xfrm>
            <a:off x="838200" y="5405119"/>
            <a:ext cx="10515600" cy="256000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pPr marL="0" indent="0">
              <a:buNone/>
            </a:pPr>
            <a:endParaRPr lang="en-US" dirty="0"/>
          </a:p>
          <a:p>
            <a:endParaRPr lang="en-US" dirty="0"/>
          </a:p>
        </p:txBody>
      </p:sp>
      <p:graphicFrame>
        <p:nvGraphicFramePr>
          <p:cNvPr id="4" name="Table 3">
            <a:extLst>
              <a:ext uri="{FF2B5EF4-FFF2-40B4-BE49-F238E27FC236}">
                <a16:creationId xmlns:a16="http://schemas.microsoft.com/office/drawing/2014/main" xmlns="" id="{7DF0190D-68C5-F240-9472-F13921EEA7AC}"/>
              </a:ext>
            </a:extLst>
          </p:cNvPr>
          <p:cNvGraphicFramePr>
            <a:graphicFrameLocks noGrp="1"/>
          </p:cNvGraphicFramePr>
          <p:nvPr>
            <p:extLst>
              <p:ext uri="{D42A27DB-BD31-4B8C-83A1-F6EECF244321}">
                <p14:modId xmlns:p14="http://schemas.microsoft.com/office/powerpoint/2010/main" val="500466569"/>
              </p:ext>
            </p:extLst>
          </p:nvPr>
        </p:nvGraphicFramePr>
        <p:xfrm>
          <a:off x="1142863" y="1680553"/>
          <a:ext cx="4693920" cy="2529940"/>
        </p:xfrm>
        <a:graphic>
          <a:graphicData uri="http://schemas.openxmlformats.org/drawingml/2006/table">
            <a:tbl>
              <a:tblPr firstRow="1" bandRow="1">
                <a:tableStyleId>{5C22544A-7EE6-4342-B048-85BDC9FD1C3A}</a:tableStyleId>
              </a:tblPr>
              <a:tblGrid>
                <a:gridCol w="4693920">
                  <a:extLst>
                    <a:ext uri="{9D8B030D-6E8A-4147-A177-3AD203B41FA5}">
                      <a16:colId xmlns:a16="http://schemas.microsoft.com/office/drawing/2014/main" xmlns="" val="2161672452"/>
                    </a:ext>
                  </a:extLst>
                </a:gridCol>
              </a:tblGrid>
              <a:tr h="518260">
                <a:tc>
                  <a:txBody>
                    <a:bodyPr/>
                    <a:lstStyle/>
                    <a:p>
                      <a:pPr algn="ctr"/>
                      <a:r>
                        <a:rPr lang="en-US" dirty="0"/>
                        <a:t>YEAR 1 Suggestions</a:t>
                      </a:r>
                    </a:p>
                  </a:txBody>
                  <a:tcPr anchor="ctr"/>
                </a:tc>
                <a:extLst>
                  <a:ext uri="{0D108BD9-81ED-4DB2-BD59-A6C34878D82A}">
                    <a16:rowId xmlns:a16="http://schemas.microsoft.com/office/drawing/2014/main" xmlns="" val="2571233457"/>
                  </a:ext>
                </a:extLst>
              </a:tr>
              <a:tr h="2001545">
                <a:tc>
                  <a:txBody>
                    <a:bodyPr/>
                    <a:lstStyle/>
                    <a:p>
                      <a:pPr marL="0" indent="0">
                        <a:buNone/>
                      </a:pPr>
                      <a:endParaRPr lang="en-US" dirty="0"/>
                    </a:p>
                    <a:p>
                      <a:pPr marL="285750" indent="-285750">
                        <a:buFont typeface="Wingdings" pitchFamily="2" charset="2"/>
                        <a:buChar char="ü"/>
                      </a:pPr>
                      <a:r>
                        <a:rPr lang="en-US" dirty="0"/>
                        <a:t>Vessel Examination</a:t>
                      </a:r>
                    </a:p>
                    <a:p>
                      <a:pPr marL="285750" indent="-285750">
                        <a:buFont typeface="Wingdings" pitchFamily="2" charset="2"/>
                        <a:buChar char="ü"/>
                      </a:pPr>
                      <a:r>
                        <a:rPr lang="en-US" dirty="0"/>
                        <a:t>Program Visitation </a:t>
                      </a:r>
                    </a:p>
                    <a:p>
                      <a:pPr marL="285750" indent="-285750">
                        <a:buFont typeface="Wingdings" pitchFamily="2" charset="2"/>
                        <a:buChar char="ü"/>
                      </a:pPr>
                      <a:r>
                        <a:rPr lang="en-US" dirty="0"/>
                        <a:t>Boat Crew</a:t>
                      </a:r>
                    </a:p>
                    <a:p>
                      <a:pPr marL="285750" indent="-285750">
                        <a:buFont typeface="Wingdings" pitchFamily="2" charset="2"/>
                        <a:buChar char="ü"/>
                      </a:pPr>
                      <a:r>
                        <a:rPr lang="en-US" dirty="0"/>
                        <a:t>Aids to Navigation Verifier </a:t>
                      </a:r>
                    </a:p>
                    <a:p>
                      <a:pPr marL="285750" indent="-285750">
                        <a:buFont typeface="Wingdings" pitchFamily="2" charset="2"/>
                        <a:buChar char="ü"/>
                      </a:pPr>
                      <a:r>
                        <a:rPr lang="en-US" dirty="0"/>
                        <a:t>Offer facility for use </a:t>
                      </a:r>
                    </a:p>
                    <a:p>
                      <a:endParaRPr lang="en-US" dirty="0"/>
                    </a:p>
                  </a:txBody>
                  <a:tcPr/>
                </a:tc>
                <a:extLst>
                  <a:ext uri="{0D108BD9-81ED-4DB2-BD59-A6C34878D82A}">
                    <a16:rowId xmlns:a16="http://schemas.microsoft.com/office/drawing/2014/main" xmlns="" val="512126650"/>
                  </a:ext>
                </a:extLst>
              </a:tr>
            </a:tbl>
          </a:graphicData>
        </a:graphic>
      </p:graphicFrame>
      <p:graphicFrame>
        <p:nvGraphicFramePr>
          <p:cNvPr id="5" name="Table 4">
            <a:extLst>
              <a:ext uri="{FF2B5EF4-FFF2-40B4-BE49-F238E27FC236}">
                <a16:creationId xmlns:a16="http://schemas.microsoft.com/office/drawing/2014/main" xmlns="" id="{220D2E22-9AEC-BA4F-92A4-315361E28B11}"/>
              </a:ext>
            </a:extLst>
          </p:cNvPr>
          <p:cNvGraphicFramePr>
            <a:graphicFrameLocks noGrp="1"/>
          </p:cNvGraphicFramePr>
          <p:nvPr>
            <p:extLst>
              <p:ext uri="{D42A27DB-BD31-4B8C-83A1-F6EECF244321}">
                <p14:modId xmlns:p14="http://schemas.microsoft.com/office/powerpoint/2010/main" val="842053490"/>
              </p:ext>
            </p:extLst>
          </p:nvPr>
        </p:nvGraphicFramePr>
        <p:xfrm>
          <a:off x="5836783" y="1680553"/>
          <a:ext cx="4693920" cy="2519805"/>
        </p:xfrm>
        <a:graphic>
          <a:graphicData uri="http://schemas.openxmlformats.org/drawingml/2006/table">
            <a:tbl>
              <a:tblPr firstRow="1" bandRow="1">
                <a:tableStyleId>{5C22544A-7EE6-4342-B048-85BDC9FD1C3A}</a:tableStyleId>
              </a:tblPr>
              <a:tblGrid>
                <a:gridCol w="4693920">
                  <a:extLst>
                    <a:ext uri="{9D8B030D-6E8A-4147-A177-3AD203B41FA5}">
                      <a16:colId xmlns:a16="http://schemas.microsoft.com/office/drawing/2014/main" xmlns="" val="194778770"/>
                    </a:ext>
                  </a:extLst>
                </a:gridCol>
              </a:tblGrid>
              <a:tr h="527969">
                <a:tc>
                  <a:txBody>
                    <a:bodyPr/>
                    <a:lstStyle/>
                    <a:p>
                      <a:pPr algn="ctr"/>
                      <a:r>
                        <a:rPr lang="en-US" dirty="0"/>
                        <a:t>YEAR 2 Suggestions</a:t>
                      </a:r>
                    </a:p>
                  </a:txBody>
                  <a:tcPr anchor="ctr"/>
                </a:tc>
                <a:extLst>
                  <a:ext uri="{0D108BD9-81ED-4DB2-BD59-A6C34878D82A}">
                    <a16:rowId xmlns:a16="http://schemas.microsoft.com/office/drawing/2014/main" xmlns="" val="1499577632"/>
                  </a:ext>
                </a:extLst>
              </a:tr>
              <a:tr h="1991836">
                <a:tc>
                  <a:txBody>
                    <a:bodyPr/>
                    <a:lstStyle/>
                    <a:p>
                      <a:pPr marL="0" indent="0">
                        <a:buNone/>
                      </a:pPr>
                      <a:endParaRPr lang="en-US" dirty="0"/>
                    </a:p>
                    <a:p>
                      <a:pPr marL="285750" indent="-285750">
                        <a:buFont typeface="Wingdings" pitchFamily="2" charset="2"/>
                        <a:buChar char="ü"/>
                      </a:pPr>
                      <a:r>
                        <a:rPr lang="en-US" dirty="0"/>
                        <a:t>Instructor</a:t>
                      </a:r>
                    </a:p>
                    <a:p>
                      <a:pPr marL="285750" indent="-285750">
                        <a:buFont typeface="Wingdings" pitchFamily="2" charset="2"/>
                        <a:buChar char="ü"/>
                      </a:pPr>
                      <a:r>
                        <a:rPr lang="en-US" dirty="0"/>
                        <a:t>Coxswain</a:t>
                      </a:r>
                    </a:p>
                    <a:p>
                      <a:pPr marL="285750" indent="-285750">
                        <a:buFont typeface="Wingdings" pitchFamily="2" charset="2"/>
                        <a:buChar char="ü"/>
                      </a:pPr>
                      <a:r>
                        <a:rPr lang="en-US" dirty="0"/>
                        <a:t>AUXOP</a:t>
                      </a:r>
                    </a:p>
                    <a:p>
                      <a:endParaRPr lang="en-US" dirty="0"/>
                    </a:p>
                  </a:txBody>
                  <a:tcPr/>
                </a:tc>
                <a:extLst>
                  <a:ext uri="{0D108BD9-81ED-4DB2-BD59-A6C34878D82A}">
                    <a16:rowId xmlns:a16="http://schemas.microsoft.com/office/drawing/2014/main" xmlns="" val="2610090228"/>
                  </a:ext>
                </a:extLst>
              </a:tr>
            </a:tbl>
          </a:graphicData>
        </a:graphic>
      </p:graphicFrame>
      <p:graphicFrame>
        <p:nvGraphicFramePr>
          <p:cNvPr id="18" name="Table 17">
            <a:extLst>
              <a:ext uri="{FF2B5EF4-FFF2-40B4-BE49-F238E27FC236}">
                <a16:creationId xmlns:a16="http://schemas.microsoft.com/office/drawing/2014/main" xmlns="" id="{C3C28E48-7227-554E-A40F-23205A61BAD2}"/>
              </a:ext>
            </a:extLst>
          </p:cNvPr>
          <p:cNvGraphicFramePr>
            <a:graphicFrameLocks noGrp="1"/>
          </p:cNvGraphicFramePr>
          <p:nvPr>
            <p:extLst>
              <p:ext uri="{D42A27DB-BD31-4B8C-83A1-F6EECF244321}">
                <p14:modId xmlns:p14="http://schemas.microsoft.com/office/powerpoint/2010/main" val="3685036922"/>
              </p:ext>
            </p:extLst>
          </p:nvPr>
        </p:nvGraphicFramePr>
        <p:xfrm>
          <a:off x="1121651" y="4349153"/>
          <a:ext cx="9430264" cy="2091662"/>
        </p:xfrm>
        <a:graphic>
          <a:graphicData uri="http://schemas.openxmlformats.org/drawingml/2006/table">
            <a:tbl>
              <a:tblPr firstRow="1" bandRow="1">
                <a:tableStyleId>{5C22544A-7EE6-4342-B048-85BDC9FD1C3A}</a:tableStyleId>
              </a:tblPr>
              <a:tblGrid>
                <a:gridCol w="9430264">
                  <a:extLst>
                    <a:ext uri="{9D8B030D-6E8A-4147-A177-3AD203B41FA5}">
                      <a16:colId xmlns:a16="http://schemas.microsoft.com/office/drawing/2014/main" xmlns="" val="1429189584"/>
                    </a:ext>
                  </a:extLst>
                </a:gridCol>
              </a:tblGrid>
              <a:tr h="628622">
                <a:tc>
                  <a:txBody>
                    <a:bodyPr/>
                    <a:lstStyle/>
                    <a:p>
                      <a:r>
                        <a:rPr lang="en-US" dirty="0"/>
                        <a:t>OTHER TOPICS</a:t>
                      </a:r>
                    </a:p>
                  </a:txBody>
                  <a:tcPr anchor="ctr"/>
                </a:tc>
                <a:extLst>
                  <a:ext uri="{0D108BD9-81ED-4DB2-BD59-A6C34878D82A}">
                    <a16:rowId xmlns:a16="http://schemas.microsoft.com/office/drawing/2014/main" xmlns="" val="1564219584"/>
                  </a:ext>
                </a:extLst>
              </a:tr>
              <a:tr h="327365">
                <a:tc>
                  <a:txBody>
                    <a:bodyPr/>
                    <a:lstStyle/>
                    <a:p>
                      <a:pPr marL="285750" indent="-285750">
                        <a:buFont typeface="Wingdings" pitchFamily="2" charset="2"/>
                        <a:buChar char="ü"/>
                      </a:pPr>
                      <a:endParaRPr lang="en-US" dirty="0"/>
                    </a:p>
                    <a:p>
                      <a:pPr marL="285750" indent="-285750">
                        <a:buFont typeface="Wingdings" pitchFamily="2" charset="2"/>
                        <a:buChar char="ü"/>
                      </a:pPr>
                      <a:r>
                        <a:rPr lang="en-US" dirty="0"/>
                        <a:t>How to find resources and training related information</a:t>
                      </a:r>
                    </a:p>
                    <a:p>
                      <a:pPr marL="285750" indent="-285750">
                        <a:buFont typeface="Wingdings" pitchFamily="2" charset="2"/>
                        <a:buChar char="ü"/>
                      </a:pPr>
                      <a:r>
                        <a:rPr lang="en-US" dirty="0"/>
                        <a:t>Preparing a 7029 Form</a:t>
                      </a:r>
                    </a:p>
                    <a:p>
                      <a:pPr marL="285750" indent="-285750">
                        <a:buFont typeface="Wingdings" pitchFamily="2" charset="2"/>
                        <a:buChar char="ü"/>
                      </a:pPr>
                      <a:r>
                        <a:rPr lang="en-US" dirty="0"/>
                        <a:t>How to track your training status </a:t>
                      </a:r>
                    </a:p>
                    <a:p>
                      <a:pPr marL="285750" indent="-285750">
                        <a:buFont typeface="Wingdings" pitchFamily="2" charset="2"/>
                        <a:buChar char="ü"/>
                      </a:pPr>
                      <a:endParaRPr lang="en-US" dirty="0"/>
                    </a:p>
                  </a:txBody>
                  <a:tcPr/>
                </a:tc>
                <a:extLst>
                  <a:ext uri="{0D108BD9-81ED-4DB2-BD59-A6C34878D82A}">
                    <a16:rowId xmlns:a16="http://schemas.microsoft.com/office/drawing/2014/main" xmlns="" val="273053729"/>
                  </a:ext>
                </a:extLst>
              </a:tr>
            </a:tbl>
          </a:graphicData>
        </a:graphic>
      </p:graphicFrame>
    </p:spTree>
    <p:extLst>
      <p:ext uri="{BB962C8B-B14F-4D97-AF65-F5344CB8AC3E}">
        <p14:creationId xmlns:p14="http://schemas.microsoft.com/office/powerpoint/2010/main" val="3973579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CF09FFD7-1965-DF41-849D-4E5D795345F2}"/>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
            </a:r>
            <a:br>
              <a:rPr lang="en-US">
                <a:solidFill>
                  <a:schemeClr val="accent1"/>
                </a:solidFill>
              </a:rPr>
            </a:br>
            <a:r>
              <a:rPr lang="en-US" b="1">
                <a:solidFill>
                  <a:schemeClr val="accent1"/>
                </a:solidFill>
              </a:rPr>
              <a:t>Instructor – Mission</a:t>
            </a:r>
            <a:r>
              <a:rPr lang="en-US">
                <a:solidFill>
                  <a:schemeClr val="accent1"/>
                </a:solidFill>
              </a:rPr>
              <a:t/>
            </a:r>
            <a:br>
              <a:rPr lang="en-US">
                <a:solidFill>
                  <a:schemeClr val="accent1"/>
                </a:solidFill>
              </a:rPr>
            </a:br>
            <a:endParaRPr lang="en-US">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3FE81D28-CFDE-B24F-90F6-2F5B1D9A8719}"/>
              </a:ext>
            </a:extLst>
          </p:cNvPr>
          <p:cNvSpPr>
            <a:spLocks noGrp="1"/>
          </p:cNvSpPr>
          <p:nvPr>
            <p:ph idx="1"/>
          </p:nvPr>
        </p:nvSpPr>
        <p:spPr>
          <a:xfrm>
            <a:off x="4976031" y="963877"/>
            <a:ext cx="6377769" cy="4930246"/>
          </a:xfrm>
        </p:spPr>
        <p:txBody>
          <a:bodyPr anchor="ctr">
            <a:normAutofit/>
          </a:bodyPr>
          <a:lstStyle/>
          <a:p>
            <a:pPr marL="0" indent="0">
              <a:buNone/>
            </a:pPr>
            <a:r>
              <a:rPr lang="en-US" sz="2400"/>
              <a:t>Promote Recreational Boating Safety by providing excellent boating safety education with the aim of reducing the loss of life, personal injury and property damage…</a:t>
            </a:r>
          </a:p>
          <a:p>
            <a:pPr lvl="1"/>
            <a:r>
              <a:rPr lang="en-US" dirty="0"/>
              <a:t>81% of deaths occur on boats where the operator had not received the proper boating safety instruction</a:t>
            </a:r>
          </a:p>
          <a:p>
            <a:pPr lvl="1"/>
            <a:r>
              <a:rPr lang="en-US" dirty="0"/>
              <a:t>80% of those that drown were not wearing a life jacket</a:t>
            </a:r>
          </a:p>
          <a:p>
            <a:pPr lvl="1"/>
            <a:r>
              <a:rPr lang="en-US" dirty="0"/>
              <a:t>Top 5 reasons for deaths include: alcohol use, operator inattention, improper lookout, operator inexperience, machinery failure </a:t>
            </a:r>
          </a:p>
        </p:txBody>
      </p:sp>
    </p:spTree>
    <p:extLst>
      <p:ext uri="{BB962C8B-B14F-4D97-AF65-F5344CB8AC3E}">
        <p14:creationId xmlns:p14="http://schemas.microsoft.com/office/powerpoint/2010/main" val="870678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31EBA6B-49E5-7045-BF6A-CAFB18E89493}"/>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Instructor – Qualifications &amp; Certifications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DD3A61C3-538B-AD4F-BBD1-B2163FB3E107}"/>
              </a:ext>
            </a:extLst>
          </p:cNvPr>
          <p:cNvSpPr>
            <a:spLocks noGrp="1"/>
          </p:cNvSpPr>
          <p:nvPr>
            <p:ph idx="1"/>
          </p:nvPr>
        </p:nvSpPr>
        <p:spPr>
          <a:xfrm>
            <a:off x="4976031" y="963877"/>
            <a:ext cx="6377769" cy="4930246"/>
          </a:xfrm>
        </p:spPr>
        <p:txBody>
          <a:bodyPr anchor="ctr">
            <a:normAutofit fontScale="62500" lnSpcReduction="20000"/>
          </a:bodyPr>
          <a:lstStyle/>
          <a:p>
            <a:endParaRPr lang="en-US" sz="1500" dirty="0"/>
          </a:p>
          <a:p>
            <a:endParaRPr lang="en-US" sz="1500" dirty="0"/>
          </a:p>
          <a:p>
            <a:endParaRPr lang="en-US" sz="1500" dirty="0"/>
          </a:p>
          <a:p>
            <a:r>
              <a:rPr lang="en-US" sz="2300" dirty="0"/>
              <a:t>BQ or AX Qualified</a:t>
            </a:r>
          </a:p>
          <a:p>
            <a:r>
              <a:rPr lang="en-US" sz="2300" dirty="0"/>
              <a:t>Take a class and/or complete study guide</a:t>
            </a:r>
          </a:p>
          <a:p>
            <a:r>
              <a:rPr lang="en-US" sz="2300" dirty="0"/>
              <a:t>Complete open book online test on the  National Testing Center site with a grade of 90% or above</a:t>
            </a:r>
          </a:p>
          <a:p>
            <a:r>
              <a:rPr lang="en-US" sz="2300" dirty="0"/>
              <a:t>Trainees are assigned a mentor who is a qualified instructor. When the trainee demonstrates mastery of the PQS tasks, the tasks are signed off by the mentor.</a:t>
            </a:r>
          </a:p>
          <a:p>
            <a:r>
              <a:rPr lang="en-US" sz="2300" dirty="0"/>
              <a:t>Once all tasks are signed off, the trainee prepares and presents a ten to thirty-minute training event with the mentor providing feedback</a:t>
            </a:r>
          </a:p>
          <a:p>
            <a:r>
              <a:rPr lang="en-US" sz="2300" dirty="0"/>
              <a:t>Next, the trainee completes a one to two-hour training event using a chapter(s) from one of the approved Coast Guard Auxiliary Public Education or Member Training courses with the mentor providing feedback</a:t>
            </a:r>
          </a:p>
          <a:p>
            <a:r>
              <a:rPr lang="en-US" sz="2300" dirty="0"/>
              <a:t>Upon successful completion of all requirements, the mentor will sign-off that all requirements have been met to the Flotilla Commander and forwarded to the District.</a:t>
            </a:r>
          </a:p>
          <a:p>
            <a:r>
              <a:rPr lang="en-US" sz="2300" dirty="0"/>
              <a:t>Once approved, the trainee will receive an Instructor Ribbon and Certificate.  </a:t>
            </a:r>
          </a:p>
          <a:p>
            <a:r>
              <a:rPr lang="en-US" sz="2300" dirty="0"/>
              <a:t>To teach Boating Safety courses to the public, you must also file an application and be approved as a Boating Safety Instructor by the State of NJ.  </a:t>
            </a:r>
          </a:p>
          <a:p>
            <a:endParaRPr lang="en-US" sz="2300" dirty="0"/>
          </a:p>
          <a:p>
            <a:endParaRPr lang="en-US" sz="1500" dirty="0"/>
          </a:p>
          <a:p>
            <a:endParaRPr lang="en-US" sz="1500" dirty="0"/>
          </a:p>
        </p:txBody>
      </p:sp>
    </p:spTree>
    <p:extLst>
      <p:ext uri="{BB962C8B-B14F-4D97-AF65-F5344CB8AC3E}">
        <p14:creationId xmlns:p14="http://schemas.microsoft.com/office/powerpoint/2010/main" val="36351565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E0B0C1-EB32-2A43-BEA8-F9498CE53F4C}"/>
              </a:ext>
            </a:extLst>
          </p:cNvPr>
          <p:cNvSpPr>
            <a:spLocks noGrp="1"/>
          </p:cNvSpPr>
          <p:nvPr>
            <p:ph type="title"/>
          </p:nvPr>
        </p:nvSpPr>
        <p:spPr>
          <a:xfrm>
            <a:off x="838200" y="365125"/>
            <a:ext cx="10515600" cy="1158875"/>
          </a:xfrm>
          <a:ln w="38100">
            <a:solidFill>
              <a:schemeClr val="accent1"/>
            </a:solidFill>
          </a:ln>
        </p:spPr>
        <p:txBody>
          <a:bodyPr/>
          <a:lstStyle/>
          <a:p>
            <a:pPr algn="ctr"/>
            <a:r>
              <a:rPr lang="en-US" dirty="0">
                <a:solidFill>
                  <a:schemeClr val="accent5">
                    <a:lumMod val="75000"/>
                  </a:schemeClr>
                </a:solidFill>
              </a:rPr>
              <a:t>Coxswain</a:t>
            </a:r>
            <a:r>
              <a:rPr lang="en-US" dirty="0"/>
              <a:t> </a:t>
            </a:r>
          </a:p>
        </p:txBody>
      </p:sp>
      <p:sp>
        <p:nvSpPr>
          <p:cNvPr id="3" name="Content Placeholder 2">
            <a:extLst>
              <a:ext uri="{FF2B5EF4-FFF2-40B4-BE49-F238E27FC236}">
                <a16:creationId xmlns:a16="http://schemas.microsoft.com/office/drawing/2014/main" xmlns="" id="{651F3376-D2BA-EE47-8E6C-26DD984D4196}"/>
              </a:ext>
            </a:extLst>
          </p:cNvPr>
          <p:cNvSpPr>
            <a:spLocks noGrp="1"/>
          </p:cNvSpPr>
          <p:nvPr>
            <p:ph idx="1"/>
          </p:nvPr>
        </p:nvSpPr>
        <p:spPr/>
        <p:txBody>
          <a:bodyPr/>
          <a:lstStyle/>
          <a:p>
            <a:r>
              <a:rPr lang="en-US" sz="2400" dirty="0"/>
              <a:t>Train and qualify crew members with the skill and knowledge for safe and effective leadership and operation of Auxiliary vessel facilities on patrol and other events under Coast Guard orders</a:t>
            </a:r>
          </a:p>
          <a:p>
            <a:r>
              <a:rPr lang="en-US" sz="2400" dirty="0"/>
              <a:t>Areas of focus include:</a:t>
            </a:r>
          </a:p>
          <a:p>
            <a:pPr marL="0" indent="0">
              <a:buNone/>
            </a:pPr>
            <a:endParaRPr lang="en-US" dirty="0"/>
          </a:p>
          <a:p>
            <a:endParaRPr lang="en-US" dirty="0"/>
          </a:p>
        </p:txBody>
      </p:sp>
      <p:graphicFrame>
        <p:nvGraphicFramePr>
          <p:cNvPr id="5" name="Table 4">
            <a:extLst>
              <a:ext uri="{FF2B5EF4-FFF2-40B4-BE49-F238E27FC236}">
                <a16:creationId xmlns:a16="http://schemas.microsoft.com/office/drawing/2014/main" xmlns="" id="{D30D0A35-C706-804B-AD60-68061A2424D1}"/>
              </a:ext>
            </a:extLst>
          </p:cNvPr>
          <p:cNvGraphicFramePr>
            <a:graphicFrameLocks noGrp="1"/>
          </p:cNvGraphicFramePr>
          <p:nvPr>
            <p:extLst>
              <p:ext uri="{D42A27DB-BD31-4B8C-83A1-F6EECF244321}">
                <p14:modId xmlns:p14="http://schemas.microsoft.com/office/powerpoint/2010/main" val="2547874528"/>
              </p:ext>
            </p:extLst>
          </p:nvPr>
        </p:nvGraphicFramePr>
        <p:xfrm>
          <a:off x="1355911" y="3429000"/>
          <a:ext cx="9480177" cy="1737360"/>
        </p:xfrm>
        <a:graphic>
          <a:graphicData uri="http://schemas.openxmlformats.org/drawingml/2006/table">
            <a:tbl>
              <a:tblPr firstRow="1" bandRow="1">
                <a:tableStyleId>{5940675A-B579-460E-94D1-54222C63F5DA}</a:tableStyleId>
              </a:tblPr>
              <a:tblGrid>
                <a:gridCol w="4685443">
                  <a:extLst>
                    <a:ext uri="{9D8B030D-6E8A-4147-A177-3AD203B41FA5}">
                      <a16:colId xmlns:a16="http://schemas.microsoft.com/office/drawing/2014/main" xmlns="" val="1477168172"/>
                    </a:ext>
                  </a:extLst>
                </a:gridCol>
                <a:gridCol w="4794734">
                  <a:extLst>
                    <a:ext uri="{9D8B030D-6E8A-4147-A177-3AD203B41FA5}">
                      <a16:colId xmlns:a16="http://schemas.microsoft.com/office/drawing/2014/main" xmlns="" val="2935255818"/>
                    </a:ext>
                  </a:extLst>
                </a:gridCol>
              </a:tblGrid>
              <a:tr h="0">
                <a:tc>
                  <a:txBody>
                    <a:bodyPr/>
                    <a:lstStyle/>
                    <a:p>
                      <a:r>
                        <a:rPr lang="en-US" dirty="0"/>
                        <a:t>Boat Characteristics, Stability &amp; Engineering</a:t>
                      </a:r>
                    </a:p>
                  </a:txBody>
                  <a:tcPr/>
                </a:tc>
                <a:tc>
                  <a:txBody>
                    <a:bodyPr/>
                    <a:lstStyle/>
                    <a:p>
                      <a:r>
                        <a:rPr lang="en-US" dirty="0"/>
                        <a:t>Crew Efficiency Factors, Risk Factors, Team Coordination</a:t>
                      </a:r>
                    </a:p>
                  </a:txBody>
                  <a:tcPr/>
                </a:tc>
                <a:extLst>
                  <a:ext uri="{0D108BD9-81ED-4DB2-BD59-A6C34878D82A}">
                    <a16:rowId xmlns:a16="http://schemas.microsoft.com/office/drawing/2014/main" xmlns="" val="3714169974"/>
                  </a:ext>
                </a:extLst>
              </a:tr>
              <a:tr h="0">
                <a:tc>
                  <a:txBody>
                    <a:bodyPr/>
                    <a:lstStyle/>
                    <a:p>
                      <a:r>
                        <a:rPr lang="en-US" dirty="0"/>
                        <a:t>Boat Handling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Search &amp; Rescue</a:t>
                      </a:r>
                    </a:p>
                  </a:txBody>
                  <a:tcPr/>
                </a:tc>
                <a:extLst>
                  <a:ext uri="{0D108BD9-81ED-4DB2-BD59-A6C34878D82A}">
                    <a16:rowId xmlns:a16="http://schemas.microsoft.com/office/drawing/2014/main" xmlns="" val="653350605"/>
                  </a:ext>
                </a:extLst>
              </a:tr>
              <a:tr h="0">
                <a:tc>
                  <a:txBody>
                    <a:bodyPr/>
                    <a:lstStyle/>
                    <a:p>
                      <a:r>
                        <a:rPr lang="en-US" dirty="0"/>
                        <a:t>Rules of the Road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Rescue &amp; Assistance</a:t>
                      </a:r>
                    </a:p>
                  </a:txBody>
                  <a:tcPr/>
                </a:tc>
                <a:extLst>
                  <a:ext uri="{0D108BD9-81ED-4DB2-BD59-A6C34878D82A}">
                    <a16:rowId xmlns:a16="http://schemas.microsoft.com/office/drawing/2014/main" xmlns="" val="1019782208"/>
                  </a:ext>
                </a:extLst>
              </a:tr>
              <a:tr h="0">
                <a:tc>
                  <a:txBody>
                    <a:bodyPr/>
                    <a:lstStyle/>
                    <a:p>
                      <a:r>
                        <a:rPr lang="en-US" dirty="0"/>
                        <a:t>Piloting and Navigation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Towing &amp; Salvage</a:t>
                      </a:r>
                    </a:p>
                  </a:txBody>
                  <a:tcPr/>
                </a:tc>
                <a:extLst>
                  <a:ext uri="{0D108BD9-81ED-4DB2-BD59-A6C34878D82A}">
                    <a16:rowId xmlns:a16="http://schemas.microsoft.com/office/drawing/2014/main" xmlns="" val="4040039421"/>
                  </a:ext>
                </a:extLst>
              </a:tr>
            </a:tbl>
          </a:graphicData>
        </a:graphic>
      </p:graphicFrame>
    </p:spTree>
    <p:extLst>
      <p:ext uri="{BB962C8B-B14F-4D97-AF65-F5344CB8AC3E}">
        <p14:creationId xmlns:p14="http://schemas.microsoft.com/office/powerpoint/2010/main" val="2178329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42F6964-BCC9-A743-84EB-A764FC30AA46}"/>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Coxswain – Qualifications &amp; Certification</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0BDDBD7B-F9C1-D44C-A3BD-34739ECFB4E6}"/>
              </a:ext>
            </a:extLst>
          </p:cNvPr>
          <p:cNvSpPr>
            <a:spLocks noGrp="1"/>
          </p:cNvSpPr>
          <p:nvPr>
            <p:ph idx="1"/>
          </p:nvPr>
        </p:nvSpPr>
        <p:spPr>
          <a:xfrm>
            <a:off x="4976031" y="963877"/>
            <a:ext cx="6377769" cy="4930246"/>
          </a:xfrm>
        </p:spPr>
        <p:txBody>
          <a:bodyPr anchor="ctr">
            <a:normAutofit fontScale="92500" lnSpcReduction="10000"/>
          </a:bodyPr>
          <a:lstStyle/>
          <a:p>
            <a:endParaRPr lang="en-US" sz="1700" dirty="0"/>
          </a:p>
          <a:p>
            <a:endParaRPr lang="en-US" sz="1700" dirty="0"/>
          </a:p>
          <a:p>
            <a:r>
              <a:rPr lang="en-US" sz="1700" dirty="0"/>
              <a:t>Member must be Crew qualified with at least 28 hours underway.</a:t>
            </a:r>
          </a:p>
          <a:p>
            <a:r>
              <a:rPr lang="en-US" sz="1700" dirty="0"/>
              <a:t>Member must complete FEMA ICS courses 200 and 800</a:t>
            </a:r>
          </a:p>
          <a:p>
            <a:r>
              <a:rPr lang="en-US" sz="1700" dirty="0"/>
              <a:t>Complete Closed Book Navigation Rules test with a minimum grade of 90%</a:t>
            </a:r>
          </a:p>
          <a:p>
            <a:r>
              <a:rPr lang="en-US" sz="1700" dirty="0"/>
              <a:t>Must successfully complete Coxswain PQS tasks </a:t>
            </a:r>
          </a:p>
          <a:p>
            <a:r>
              <a:rPr lang="en-US" sz="1700" dirty="0"/>
              <a:t>Complete Operations Policy Manual and National SAR open book exam</a:t>
            </a:r>
          </a:p>
          <a:p>
            <a:r>
              <a:rPr lang="en-US" sz="1700" dirty="0"/>
              <a:t>Complete a night navigation and piloting exercise</a:t>
            </a:r>
          </a:p>
          <a:p>
            <a:r>
              <a:rPr lang="en-US" sz="1700" dirty="0"/>
              <a:t>Complete a dockside oral examination and an underway check ride with a Qualification Examiner (QE)</a:t>
            </a:r>
          </a:p>
          <a:p>
            <a:r>
              <a:rPr lang="en-US" sz="1700" dirty="0"/>
              <a:t>Once the member is certified by DIRAUX, they will receive a Coxswain device. </a:t>
            </a:r>
          </a:p>
          <a:p>
            <a:r>
              <a:rPr lang="en-US" sz="1700" dirty="0"/>
              <a:t>Coxswain must log 12 hours annually and be evaluated by a QE every 3 years</a:t>
            </a:r>
          </a:p>
          <a:p>
            <a:r>
              <a:rPr lang="en-US" sz="1700" dirty="0"/>
              <a:t>Every 5 years, a coxswain must pass an open book Auxiliary Navigation Rules examination with a minimum score of 90%. </a:t>
            </a:r>
          </a:p>
          <a:p>
            <a:endParaRPr lang="en-US" sz="1700" dirty="0"/>
          </a:p>
          <a:p>
            <a:endParaRPr lang="en-US" sz="1700" dirty="0"/>
          </a:p>
        </p:txBody>
      </p:sp>
    </p:spTree>
    <p:extLst>
      <p:ext uri="{BB962C8B-B14F-4D97-AF65-F5344CB8AC3E}">
        <p14:creationId xmlns:p14="http://schemas.microsoft.com/office/powerpoint/2010/main" val="141306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B70F8258-5FF4-1E4B-9645-66275B2A650C}"/>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Operational Auxiliarist Program (AUXOP)</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D6E63337-A997-F046-A86A-DFB1D755BBFF}"/>
              </a:ext>
            </a:extLst>
          </p:cNvPr>
          <p:cNvSpPr>
            <a:spLocks noGrp="1"/>
          </p:cNvSpPr>
          <p:nvPr>
            <p:ph idx="1"/>
          </p:nvPr>
        </p:nvSpPr>
        <p:spPr>
          <a:xfrm>
            <a:off x="4976031" y="963877"/>
            <a:ext cx="6377769" cy="4930246"/>
          </a:xfrm>
        </p:spPr>
        <p:txBody>
          <a:bodyPr anchor="ctr">
            <a:normAutofit/>
          </a:bodyPr>
          <a:lstStyle/>
          <a:p>
            <a:r>
              <a:rPr lang="en-US" sz="2400" dirty="0"/>
              <a:t>The AUXOP, or "Operational Auxiliarist" Program is an advanced training program available to members of the Coast Guard Auxiliary who wish to increase their practical relevance to Coast Guard missions, and better assist the Coast Guard to fulfill needed skill sets. </a:t>
            </a:r>
          </a:p>
          <a:p>
            <a:r>
              <a:rPr lang="en-US" sz="2400" dirty="0"/>
              <a:t>Sometimes referred to as the Ph.D of the Auxiliary</a:t>
            </a:r>
          </a:p>
          <a:p>
            <a:pPr marL="0" indent="0">
              <a:buNone/>
            </a:pPr>
            <a:endParaRPr lang="en-US" sz="2400" dirty="0"/>
          </a:p>
        </p:txBody>
      </p:sp>
    </p:spTree>
    <p:extLst>
      <p:ext uri="{BB962C8B-B14F-4D97-AF65-F5344CB8AC3E}">
        <p14:creationId xmlns:p14="http://schemas.microsoft.com/office/powerpoint/2010/main" val="4051494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9914C06-EF42-8345-BF52-C91A7173FDE7}"/>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Operational Auxiliarist Program (AUXOP)</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7646155B-BCF6-BD4A-A1EB-7C231EB4440A}"/>
              </a:ext>
            </a:extLst>
          </p:cNvPr>
          <p:cNvSpPr>
            <a:spLocks noGrp="1"/>
          </p:cNvSpPr>
          <p:nvPr>
            <p:ph idx="1"/>
          </p:nvPr>
        </p:nvSpPr>
        <p:spPr>
          <a:xfrm>
            <a:off x="4976031" y="963877"/>
            <a:ext cx="6377769" cy="4930246"/>
          </a:xfrm>
        </p:spPr>
        <p:txBody>
          <a:bodyPr anchor="ctr">
            <a:normAutofit/>
          </a:bodyPr>
          <a:lstStyle/>
          <a:p>
            <a:pPr marL="0" indent="0">
              <a:buNone/>
            </a:pPr>
            <a:r>
              <a:rPr lang="en-US" sz="2400"/>
              <a:t>In order to qualify as an Operational Auxiliarist, the member must successfully obtain a minimum of seven (7) credits from three categories of courses.</a:t>
            </a:r>
          </a:p>
          <a:p>
            <a:pPr lvl="1"/>
            <a:r>
              <a:rPr lang="en-US" dirty="0"/>
              <a:t>Core –  3 credits in required course of Seamanship, Weather, Communications </a:t>
            </a:r>
          </a:p>
          <a:p>
            <a:pPr lvl="1"/>
            <a:r>
              <a:rPr lang="en-US" dirty="0"/>
              <a:t>Leadership – 1 credit from a selection of leadership courses</a:t>
            </a:r>
          </a:p>
          <a:p>
            <a:pPr lvl="1"/>
            <a:r>
              <a:rPr lang="en-US" dirty="0"/>
              <a:t>Electives – 3 credits in a wide range of electives addressing topics such as Patrol, Marine Safety, Search &amp; Rescue, Navigation, ATON and Chart Updating C-school, ICS 300/400</a:t>
            </a:r>
          </a:p>
        </p:txBody>
      </p:sp>
    </p:spTree>
    <p:extLst>
      <p:ext uri="{BB962C8B-B14F-4D97-AF65-F5344CB8AC3E}">
        <p14:creationId xmlns:p14="http://schemas.microsoft.com/office/powerpoint/2010/main" val="5511291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5ED48FC1-4947-0248-B523-A14C06C3FB55}"/>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Training Resources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DABC78FB-6D1B-5041-9D9B-B417E4B8F63D}"/>
              </a:ext>
            </a:extLst>
          </p:cNvPr>
          <p:cNvSpPr>
            <a:spLocks noGrp="1"/>
          </p:cNvSpPr>
          <p:nvPr>
            <p:ph idx="1"/>
          </p:nvPr>
        </p:nvSpPr>
        <p:spPr>
          <a:xfrm>
            <a:off x="4976031" y="963877"/>
            <a:ext cx="6377769" cy="4930246"/>
          </a:xfrm>
        </p:spPr>
        <p:txBody>
          <a:bodyPr anchor="ctr">
            <a:normAutofit/>
          </a:bodyPr>
          <a:lstStyle/>
          <a:p>
            <a:r>
              <a:rPr lang="en-US" sz="2400" dirty="0"/>
              <a:t>Auxiliary Manuals - http://wow.uscgaux.info/content.php?unit=H-DEPT&amp;category=auxiliary-manuals</a:t>
            </a:r>
          </a:p>
          <a:p>
            <a:r>
              <a:rPr lang="en-US" sz="2400" dirty="0"/>
              <a:t>FEMA Courses - </a:t>
            </a:r>
            <a:r>
              <a:rPr lang="en-US" sz="2400" dirty="0">
                <a:hlinkClick r:id="rId3"/>
              </a:rPr>
              <a:t>https://training.fema.gov/nims/</a:t>
            </a:r>
            <a:r>
              <a:rPr lang="en-US" sz="2400" dirty="0"/>
              <a:t> </a:t>
            </a:r>
          </a:p>
          <a:p>
            <a:r>
              <a:rPr lang="en-US" sz="2400" dirty="0"/>
              <a:t>National Testing Center - </a:t>
            </a:r>
            <a:r>
              <a:rPr lang="en-US" sz="2400" dirty="0">
                <a:hlinkClick r:id="rId4"/>
              </a:rPr>
              <a:t>http://ntc2.cgaux.org</a:t>
            </a:r>
            <a:endParaRPr lang="en-US" sz="2400" dirty="0"/>
          </a:p>
          <a:p>
            <a:r>
              <a:rPr lang="en-US" sz="2400" dirty="0"/>
              <a:t>AUX LMS – </a:t>
            </a:r>
            <a:r>
              <a:rPr lang="en-US" sz="2400" dirty="0">
                <a:hlinkClick r:id="rId5"/>
              </a:rPr>
              <a:t>https://auxlearning.uscg.mil</a:t>
            </a:r>
            <a:endParaRPr lang="en-US" sz="2400" dirty="0"/>
          </a:p>
          <a:p>
            <a:r>
              <a:rPr lang="en-US" sz="2400" dirty="0"/>
              <a:t>Online Classroom - </a:t>
            </a:r>
            <a:r>
              <a:rPr lang="en-US" sz="2400" dirty="0">
                <a:hlinkClick r:id="rId6"/>
              </a:rPr>
              <a:t>http://classroom2.cgaux.org/moodle/</a:t>
            </a:r>
            <a:endParaRPr lang="en-US" sz="2400" dirty="0"/>
          </a:p>
          <a:p>
            <a:r>
              <a:rPr lang="en-US" sz="2400" dirty="0"/>
              <a:t>Aux </a:t>
            </a:r>
            <a:r>
              <a:rPr lang="en-US" sz="2400" dirty="0" err="1"/>
              <a:t>Abreviations</a:t>
            </a:r>
            <a:r>
              <a:rPr lang="en-US" sz="2400" dirty="0"/>
              <a:t> - http://wow.uscgaux.info/</a:t>
            </a:r>
          </a:p>
        </p:txBody>
      </p:sp>
    </p:spTree>
    <p:extLst>
      <p:ext uri="{BB962C8B-B14F-4D97-AF65-F5344CB8AC3E}">
        <p14:creationId xmlns:p14="http://schemas.microsoft.com/office/powerpoint/2010/main" val="3185345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051C2C84-EEF9-D148-9FEC-E5E7798392D2}"/>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Form 7029</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767EAE88-9300-3044-B863-4E16A6B66E07}"/>
              </a:ext>
            </a:extLst>
          </p:cNvPr>
          <p:cNvSpPr>
            <a:spLocks noGrp="1"/>
          </p:cNvSpPr>
          <p:nvPr>
            <p:ph idx="1"/>
          </p:nvPr>
        </p:nvSpPr>
        <p:spPr>
          <a:xfrm>
            <a:off x="4976031" y="963877"/>
            <a:ext cx="6377769" cy="4930246"/>
          </a:xfrm>
        </p:spPr>
        <p:txBody>
          <a:bodyPr anchor="ctr">
            <a:normAutofit lnSpcReduction="10000"/>
          </a:bodyPr>
          <a:lstStyle/>
          <a:p>
            <a:endParaRPr lang="en-US" sz="1700" dirty="0"/>
          </a:p>
          <a:p>
            <a:r>
              <a:rPr lang="en-US" sz="1700" dirty="0"/>
              <a:t>The 7029 is the mainstay of hours reporting and it’s used to enter most hours except those on mission</a:t>
            </a:r>
          </a:p>
          <a:p>
            <a:r>
              <a:rPr lang="en-US" sz="1700" dirty="0"/>
              <a:t>Used to record attendance at flotilla meetings, prep time, transportation to and from activities, training and study time</a:t>
            </a:r>
          </a:p>
          <a:p>
            <a:r>
              <a:rPr lang="en-US" sz="1700" dirty="0"/>
              <a:t>It is best to input hours timely. They can be entered in two ways</a:t>
            </a:r>
          </a:p>
          <a:p>
            <a:pPr marL="914400" lvl="1" indent="-457200">
              <a:buFont typeface="+mj-lt"/>
              <a:buAutoNum type="arabicPeriod"/>
            </a:pPr>
            <a:r>
              <a:rPr lang="en-US" sz="1700" dirty="0"/>
              <a:t>PDF form – This form is given to the FSO-IS who reviews it and sends it to the SO-IS for input.  Can be accessed through the Flotilla 81 Website by accessing the Auxiliary Forms Warehouse</a:t>
            </a:r>
          </a:p>
          <a:p>
            <a:pPr marL="914400" lvl="1" indent="-457200">
              <a:buFont typeface="+mj-lt"/>
              <a:buAutoNum type="arabicPeriod"/>
            </a:pPr>
            <a:r>
              <a:rPr lang="en-US" sz="1700" dirty="0"/>
              <a:t>Webform – This form can also be accessed through the Auxiliary Forms Warehouse or at </a:t>
            </a:r>
            <a:r>
              <a:rPr lang="en-US" sz="1700" dirty="0">
                <a:hlinkClick r:id="rId3"/>
              </a:rPr>
              <a:t>http://webforms.cgaux.org/forms/7029</a:t>
            </a:r>
            <a:r>
              <a:rPr lang="en-US" sz="1700" dirty="0"/>
              <a:t>. Submission of the webform can be sent simultaneously to FSO-IS, SO-IS.. </a:t>
            </a:r>
          </a:p>
          <a:p>
            <a:r>
              <a:rPr lang="en-US" sz="1700" dirty="0"/>
              <a:t>Recording your hours is important to the USCG.  The more hours we report, the larger their budget, and the more funds that are available for our equipment and fuel.  </a:t>
            </a:r>
          </a:p>
          <a:p>
            <a:r>
              <a:rPr lang="en-US" sz="1700" dirty="0"/>
              <a:t>Many awards, at all levels, are based on missions accomplished and time donated.</a:t>
            </a:r>
          </a:p>
          <a:p>
            <a:endParaRPr lang="en-US" sz="1700" dirty="0"/>
          </a:p>
          <a:p>
            <a:endParaRPr lang="en-US" sz="1700" dirty="0"/>
          </a:p>
        </p:txBody>
      </p:sp>
    </p:spTree>
    <p:extLst>
      <p:ext uri="{BB962C8B-B14F-4D97-AF65-F5344CB8AC3E}">
        <p14:creationId xmlns:p14="http://schemas.microsoft.com/office/powerpoint/2010/main" val="1113838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0E9C7E5A-815B-FB42-B2F0-B7A2D9CFD930}"/>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Vessel Examinations - Mission</a:t>
            </a:r>
          </a:p>
        </p:txBody>
      </p:sp>
      <p:cxnSp>
        <p:nvCxnSpPr>
          <p:cNvPr id="17" name="Straight Connector 16">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C300048B-75DF-4A4C-A235-1B198EFE778C}"/>
              </a:ext>
            </a:extLst>
          </p:cNvPr>
          <p:cNvSpPr>
            <a:spLocks noGrp="1"/>
          </p:cNvSpPr>
          <p:nvPr>
            <p:ph idx="1"/>
          </p:nvPr>
        </p:nvSpPr>
        <p:spPr>
          <a:xfrm>
            <a:off x="4976031" y="963877"/>
            <a:ext cx="6377769" cy="4930246"/>
          </a:xfrm>
        </p:spPr>
        <p:txBody>
          <a:bodyPr anchor="ctr">
            <a:normAutofit fontScale="92500" lnSpcReduction="10000"/>
          </a:bodyPr>
          <a:lstStyle/>
          <a:p>
            <a:endParaRPr lang="en-US" sz="2000" dirty="0"/>
          </a:p>
          <a:p>
            <a:pPr marL="0" indent="0">
              <a:buNone/>
            </a:pPr>
            <a:endParaRPr lang="en-US" sz="2000" dirty="0"/>
          </a:p>
          <a:p>
            <a:r>
              <a:rPr lang="en-US" sz="2000" dirty="0"/>
              <a:t>Becoming a Vessel Examiner (VE) is one of the most common and effective way to engage in boating safety with the public.</a:t>
            </a:r>
          </a:p>
          <a:p>
            <a:r>
              <a:rPr lang="en-US" sz="2000" dirty="0"/>
              <a:t>The public can access Vessel Safety Checks (VSC) through a variety of sources:</a:t>
            </a:r>
          </a:p>
          <a:p>
            <a:pPr lvl="1"/>
            <a:r>
              <a:rPr lang="en-US" sz="2000" dirty="0"/>
              <a:t>Scheduled events held at local marinas</a:t>
            </a:r>
          </a:p>
          <a:p>
            <a:pPr lvl="1"/>
            <a:r>
              <a:rPr lang="en-US" sz="2000" dirty="0"/>
              <a:t>Through our Flotilla  contact number</a:t>
            </a:r>
          </a:p>
          <a:p>
            <a:pPr lvl="1"/>
            <a:r>
              <a:rPr lang="en-US" sz="2000" dirty="0"/>
              <a:t>Through the ”I want a VSC” website </a:t>
            </a:r>
          </a:p>
          <a:p>
            <a:pPr lvl="1"/>
            <a:r>
              <a:rPr lang="en-US" sz="2000" dirty="0"/>
              <a:t>Friends and family</a:t>
            </a:r>
          </a:p>
          <a:p>
            <a:r>
              <a:rPr lang="en-US" sz="2000" dirty="0"/>
              <a:t>A VE ensures that recreational vessels meet legal requirements for for safety through a VSC and awards the owner a VSC decal if they meet all mandated requirements.</a:t>
            </a:r>
          </a:p>
          <a:p>
            <a:r>
              <a:rPr lang="en-US" sz="2000" dirty="0"/>
              <a:t>Raises boater’s awareness of safety issues through one-on-one contact with the Vessel Examiner. </a:t>
            </a:r>
          </a:p>
          <a:p>
            <a:endParaRPr lang="en-US" sz="2000" dirty="0"/>
          </a:p>
          <a:p>
            <a:pPr marL="0" indent="0">
              <a:buNone/>
            </a:pPr>
            <a:endParaRPr lang="en-US" sz="2000" dirty="0"/>
          </a:p>
          <a:p>
            <a:endParaRPr lang="en-US" sz="2000" dirty="0"/>
          </a:p>
        </p:txBody>
      </p:sp>
    </p:spTree>
    <p:extLst>
      <p:ext uri="{BB962C8B-B14F-4D97-AF65-F5344CB8AC3E}">
        <p14:creationId xmlns:p14="http://schemas.microsoft.com/office/powerpoint/2010/main" val="597748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C138B2E-8EA8-6A4E-8FA5-0316A1AF173B}"/>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Vessel Examinations – Areas Inspected</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0D96D6FA-52C7-9A49-92B0-A175FEAB93BF}"/>
              </a:ext>
            </a:extLst>
          </p:cNvPr>
          <p:cNvSpPr>
            <a:spLocks noGrp="1"/>
          </p:cNvSpPr>
          <p:nvPr>
            <p:ph idx="1"/>
          </p:nvPr>
        </p:nvSpPr>
        <p:spPr>
          <a:xfrm>
            <a:off x="4976031" y="963877"/>
            <a:ext cx="6377769" cy="4930246"/>
          </a:xfrm>
        </p:spPr>
        <p:txBody>
          <a:bodyPr anchor="ctr">
            <a:normAutofit/>
          </a:bodyPr>
          <a:lstStyle/>
          <a:p>
            <a:r>
              <a:rPr lang="en-US" sz="2400"/>
              <a:t>Vessel Registration &amp; boat numbering</a:t>
            </a:r>
          </a:p>
          <a:p>
            <a:r>
              <a:rPr lang="en-US" sz="2400"/>
              <a:t>Life Jackets, Throw Cushions, Fire Extinguishers, Flares</a:t>
            </a:r>
          </a:p>
          <a:p>
            <a:r>
              <a:rPr lang="en-US" sz="2400"/>
              <a:t>Navigation Lights, Sound Producing Devices</a:t>
            </a:r>
          </a:p>
          <a:p>
            <a:r>
              <a:rPr lang="en-US" sz="2400"/>
              <a:t>Marine Sanitation Devices &amp; Pollution Placards</a:t>
            </a:r>
          </a:p>
          <a:p>
            <a:r>
              <a:rPr lang="en-US" sz="2400"/>
              <a:t>Compliance with additional state and local requirements</a:t>
            </a:r>
          </a:p>
          <a:p>
            <a:r>
              <a:rPr lang="en-US" sz="2400"/>
              <a:t>Overall vessel condition</a:t>
            </a:r>
          </a:p>
        </p:txBody>
      </p:sp>
    </p:spTree>
    <p:extLst>
      <p:ext uri="{BB962C8B-B14F-4D97-AF65-F5344CB8AC3E}">
        <p14:creationId xmlns:p14="http://schemas.microsoft.com/office/powerpoint/2010/main" val="242693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3B01367-8DA2-7646-A9D4-5BC0D5190650}"/>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Vessel Examinations - Qualifications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BF90FBA5-3212-3B43-82DE-19F773E6A674}"/>
              </a:ext>
            </a:extLst>
          </p:cNvPr>
          <p:cNvSpPr>
            <a:spLocks noGrp="1"/>
          </p:cNvSpPr>
          <p:nvPr>
            <p:ph idx="1"/>
          </p:nvPr>
        </p:nvSpPr>
        <p:spPr>
          <a:xfrm>
            <a:off x="4976031" y="963877"/>
            <a:ext cx="6377769" cy="4930246"/>
          </a:xfrm>
        </p:spPr>
        <p:txBody>
          <a:bodyPr anchor="ctr">
            <a:normAutofit/>
          </a:bodyPr>
          <a:lstStyle/>
          <a:p>
            <a:r>
              <a:rPr lang="en-US" sz="2400"/>
              <a:t>Study the Vessel Safety Check Manual and/or take the optional online course on the Coast Guard Auxiliary Online Classroom. </a:t>
            </a:r>
          </a:p>
          <a:p>
            <a:r>
              <a:rPr lang="en-US" sz="2400"/>
              <a:t>Take a non-proctored open book VE exam at the National Testing Center website, completing the exam within 3 hours with a score of 90%.</a:t>
            </a:r>
          </a:p>
          <a:p>
            <a:r>
              <a:rPr lang="en-US" sz="2400"/>
              <a:t>Become BQ Qualified </a:t>
            </a:r>
          </a:p>
          <a:p>
            <a:r>
              <a:rPr lang="en-US" sz="2400"/>
              <a:t>Satisfactorily complete 5 VSC’s under the supervision of a qualified Vessel Examiner. </a:t>
            </a:r>
          </a:p>
          <a:p>
            <a:r>
              <a:rPr lang="en-US" sz="2400"/>
              <a:t>Awarded the Examiner Ribbon</a:t>
            </a:r>
          </a:p>
        </p:txBody>
      </p:sp>
    </p:spTree>
    <p:extLst>
      <p:ext uri="{BB962C8B-B14F-4D97-AF65-F5344CB8AC3E}">
        <p14:creationId xmlns:p14="http://schemas.microsoft.com/office/powerpoint/2010/main" val="2331820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C5C76EC4-F95A-4848-97B5-8D08809C6A18}"/>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Program Visitor - Mission</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39C80FDE-EDA6-894C-BFD4-A16C7E1FAABA}"/>
              </a:ext>
            </a:extLst>
          </p:cNvPr>
          <p:cNvSpPr>
            <a:spLocks noGrp="1"/>
          </p:cNvSpPr>
          <p:nvPr>
            <p:ph idx="1"/>
          </p:nvPr>
        </p:nvSpPr>
        <p:spPr>
          <a:xfrm>
            <a:off x="4976031" y="963877"/>
            <a:ext cx="6377769" cy="4930246"/>
          </a:xfrm>
        </p:spPr>
        <p:txBody>
          <a:bodyPr anchor="ctr">
            <a:normAutofit/>
          </a:bodyPr>
          <a:lstStyle/>
          <a:p>
            <a:r>
              <a:rPr lang="en-US" sz="2400" dirty="0"/>
              <a:t>The Recreational Boating Safety Program Visitor (RBSVP) mission involves making periodic visits to places where boaters may be exposed to boating safety literature.  </a:t>
            </a:r>
          </a:p>
          <a:p>
            <a:r>
              <a:rPr lang="en-US" sz="2400" dirty="0"/>
              <a:t>The Program Visitor becomes a point of contact and source of information at boating supply stores, marinas and other places where boaters may be contacted. </a:t>
            </a:r>
          </a:p>
          <a:p>
            <a:r>
              <a:rPr lang="en-US" sz="2400" dirty="0"/>
              <a:t>These visits are an ideal way to promote our boating safety classes, membership in the Auxiliary, and boating safety in general.</a:t>
            </a:r>
          </a:p>
        </p:txBody>
      </p:sp>
    </p:spTree>
    <p:extLst>
      <p:ext uri="{BB962C8B-B14F-4D97-AF65-F5344CB8AC3E}">
        <p14:creationId xmlns:p14="http://schemas.microsoft.com/office/powerpoint/2010/main" val="1023493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DC372C4-772B-D648-A6E2-0D5ECCE15978}"/>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Program Visitor - Activities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2DC80BED-187D-294A-BC14-6D0F87902494}"/>
              </a:ext>
            </a:extLst>
          </p:cNvPr>
          <p:cNvSpPr>
            <a:spLocks noGrp="1"/>
          </p:cNvSpPr>
          <p:nvPr>
            <p:ph idx="1"/>
          </p:nvPr>
        </p:nvSpPr>
        <p:spPr>
          <a:xfrm>
            <a:off x="4976031" y="963877"/>
            <a:ext cx="6377769" cy="4930246"/>
          </a:xfrm>
        </p:spPr>
        <p:txBody>
          <a:bodyPr anchor="ctr">
            <a:normAutofit/>
          </a:bodyPr>
          <a:lstStyle/>
          <a:p>
            <a:r>
              <a:rPr lang="en-US" sz="2200" dirty="0"/>
              <a:t>Establish/enhance working relationships between partners, the Coast Guard and Program Visitors</a:t>
            </a:r>
          </a:p>
          <a:p>
            <a:r>
              <a:rPr lang="en-US" sz="2200" dirty="0"/>
              <a:t>Use the partner as a contact point for making the boating public aware of federal, state and local boating safety requirements</a:t>
            </a:r>
          </a:p>
          <a:p>
            <a:r>
              <a:rPr lang="en-US" sz="2200" dirty="0"/>
              <a:t>Provide information regarding public boating safety education programs, Vessel Safety Checks, and membership in the Auxiliary</a:t>
            </a:r>
          </a:p>
          <a:p>
            <a:r>
              <a:rPr lang="en-US" sz="2200" dirty="0"/>
              <a:t>Distribute federal, state and local safety materials</a:t>
            </a:r>
          </a:p>
          <a:p>
            <a:r>
              <a:rPr lang="en-US" sz="2200" dirty="0"/>
              <a:t>Provide the partner with a resource person for boating safety issues</a:t>
            </a:r>
          </a:p>
          <a:p>
            <a:r>
              <a:rPr lang="en-US" sz="2200" dirty="0"/>
              <a:t>Assist in NOAA Small Craft Marina Facility updating.</a:t>
            </a:r>
          </a:p>
        </p:txBody>
      </p:sp>
    </p:spTree>
    <p:extLst>
      <p:ext uri="{BB962C8B-B14F-4D97-AF65-F5344CB8AC3E}">
        <p14:creationId xmlns:p14="http://schemas.microsoft.com/office/powerpoint/2010/main" val="2510224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5A7952AD-81D0-B74B-9C7B-9D4C7137C8B5}"/>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Program Visitor – Qualifications &amp; Currency</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214AD062-DBCD-0945-A289-6178DB750EDF}"/>
              </a:ext>
            </a:extLst>
          </p:cNvPr>
          <p:cNvSpPr>
            <a:spLocks noGrp="1"/>
          </p:cNvSpPr>
          <p:nvPr>
            <p:ph idx="1"/>
          </p:nvPr>
        </p:nvSpPr>
        <p:spPr>
          <a:xfrm>
            <a:off x="4976031" y="963877"/>
            <a:ext cx="6377769" cy="4930246"/>
          </a:xfrm>
        </p:spPr>
        <p:txBody>
          <a:bodyPr anchor="ctr">
            <a:normAutofit/>
          </a:bodyPr>
          <a:lstStyle/>
          <a:p>
            <a:r>
              <a:rPr lang="en-US" sz="2000" dirty="0"/>
              <a:t>BQ Qualified</a:t>
            </a:r>
          </a:p>
          <a:p>
            <a:r>
              <a:rPr lang="en-US" sz="2000" dirty="0"/>
              <a:t>Familiar with the Vessel Safety Check Program</a:t>
            </a:r>
          </a:p>
          <a:p>
            <a:r>
              <a:rPr lang="en-US" sz="2000" dirty="0"/>
              <a:t>To become a PV, you should take the RBSVP online classroom training class. There are complete instructions, and online manuals to use and complete the class online. </a:t>
            </a:r>
          </a:p>
          <a:p>
            <a:r>
              <a:rPr lang="en-US" sz="2000" dirty="0"/>
              <a:t>Take an online test through the National Test Center (MDV)</a:t>
            </a:r>
          </a:p>
          <a:p>
            <a:r>
              <a:rPr lang="en-US" sz="2000" dirty="0"/>
              <a:t>After successfully completing the online course, the member must complete 2 supervised visits with any currently certified PV.  Four additional visits are not required but recommended for the year. </a:t>
            </a:r>
          </a:p>
          <a:p>
            <a:r>
              <a:rPr lang="en-US" sz="2000" dirty="0"/>
              <a:t>To remain current, the member must complete a minimum of four visits each year.  </a:t>
            </a:r>
          </a:p>
        </p:txBody>
      </p:sp>
    </p:spTree>
    <p:extLst>
      <p:ext uri="{BB962C8B-B14F-4D97-AF65-F5344CB8AC3E}">
        <p14:creationId xmlns:p14="http://schemas.microsoft.com/office/powerpoint/2010/main" val="1684855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3D20190-4D67-404B-B947-9AA7CD1D6300}"/>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Surface Operations - Missions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29272D2B-D55B-E949-B70E-46C4182317CA}"/>
              </a:ext>
            </a:extLst>
          </p:cNvPr>
          <p:cNvSpPr>
            <a:spLocks noGrp="1"/>
          </p:cNvSpPr>
          <p:nvPr>
            <p:ph idx="1"/>
          </p:nvPr>
        </p:nvSpPr>
        <p:spPr>
          <a:xfrm>
            <a:off x="4976031" y="963877"/>
            <a:ext cx="6377769" cy="4930246"/>
          </a:xfrm>
        </p:spPr>
        <p:txBody>
          <a:bodyPr anchor="ctr">
            <a:normAutofit/>
          </a:bodyPr>
          <a:lstStyle/>
          <a:p>
            <a:r>
              <a:rPr lang="en-US" sz="2000" dirty="0"/>
              <a:t>Surface Operations include three positions: Crew; Coxswain, PWC Operator</a:t>
            </a:r>
          </a:p>
          <a:p>
            <a:r>
              <a:rPr lang="en-US" sz="2000" dirty="0"/>
              <a:t>Qualified Crew participate in a wide variety of missions. </a:t>
            </a:r>
          </a:p>
          <a:p>
            <a:pPr lvl="1"/>
            <a:r>
              <a:rPr lang="en-US" sz="2000" dirty="0"/>
              <a:t>Routine safety patrols (MOM)</a:t>
            </a:r>
          </a:p>
          <a:p>
            <a:pPr lvl="1"/>
            <a:r>
              <a:rPr lang="en-US" sz="2000" dirty="0"/>
              <a:t>Regatta support  (e.g. Night in Venice)</a:t>
            </a:r>
          </a:p>
          <a:p>
            <a:pPr lvl="1"/>
            <a:r>
              <a:rPr lang="en-US" sz="2000" dirty="0"/>
              <a:t>Safety zone support (e.g. Atlantic City Air Show)</a:t>
            </a:r>
          </a:p>
          <a:p>
            <a:pPr lvl="1"/>
            <a:r>
              <a:rPr lang="en-US" sz="2000" dirty="0"/>
              <a:t>Exercise support (e.g. training evolutions)</a:t>
            </a:r>
          </a:p>
          <a:p>
            <a:pPr lvl="1"/>
            <a:r>
              <a:rPr lang="en-US" sz="2000" dirty="0"/>
              <a:t>Search &amp; Rescue </a:t>
            </a:r>
          </a:p>
          <a:p>
            <a:pPr lvl="1"/>
            <a:r>
              <a:rPr lang="en-US" sz="2000" dirty="0"/>
              <a:t>Aids to Navigation</a:t>
            </a:r>
          </a:p>
          <a:p>
            <a:r>
              <a:rPr lang="en-US" sz="2000" dirty="0"/>
              <a:t>You are functioning as the Coast Guard. It is not enough to know how to operate a boat.  YOU MUST DO IT THE “COAST GUARD” WAY.</a:t>
            </a:r>
          </a:p>
          <a:p>
            <a:pPr lvl="1"/>
            <a:r>
              <a:rPr lang="en-US" sz="2000" dirty="0"/>
              <a:t>Requires greater thoroughness in planning, seamanship and coordination. </a:t>
            </a:r>
          </a:p>
          <a:p>
            <a:endParaRPr lang="en-US" sz="1500" dirty="0"/>
          </a:p>
        </p:txBody>
      </p:sp>
    </p:spTree>
    <p:extLst>
      <p:ext uri="{BB962C8B-B14F-4D97-AF65-F5344CB8AC3E}">
        <p14:creationId xmlns:p14="http://schemas.microsoft.com/office/powerpoint/2010/main" val="2151217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944</TotalTime>
  <Words>2280</Words>
  <Application>Microsoft Office PowerPoint</Application>
  <PresentationFormat>Custom</PresentationFormat>
  <Paragraphs>268</Paragraphs>
  <Slides>27</Slides>
  <Notes>17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 New Member Orientation Program Opportunities Flotilla 053-08-01 Ocean City, NJ 05 DEC 2019 </vt:lpstr>
      <vt:lpstr>Agenda</vt:lpstr>
      <vt:lpstr>Vessel Examinations - Mission</vt:lpstr>
      <vt:lpstr>Vessel Examinations – Areas Inspected</vt:lpstr>
      <vt:lpstr>Vessel Examinations - Qualifications</vt:lpstr>
      <vt:lpstr>Program Visitor - Mission</vt:lpstr>
      <vt:lpstr>Program Visitor - Activities</vt:lpstr>
      <vt:lpstr>Program Visitor – Qualifications &amp; Currency</vt:lpstr>
      <vt:lpstr>Surface Operations - Missions</vt:lpstr>
      <vt:lpstr>Surface Operations – Crew Qualification Requirements</vt:lpstr>
      <vt:lpstr>Surface Operations – Qualification Tasks</vt:lpstr>
      <vt:lpstr>Surface Operations - Certifications</vt:lpstr>
      <vt:lpstr>Surface Operations - Currency Requirements</vt:lpstr>
      <vt:lpstr>Surface Operations - Boat Crew Training Timeline for 2020</vt:lpstr>
      <vt:lpstr>ATON Verifier - Mission</vt:lpstr>
      <vt:lpstr>ATON Verifier - Activities</vt:lpstr>
      <vt:lpstr>ATON Verifier - Qualifications</vt:lpstr>
      <vt:lpstr>Offering of Facility for Use</vt:lpstr>
      <vt:lpstr>Use of Facility </vt:lpstr>
      <vt:lpstr> Instructor – Mission </vt:lpstr>
      <vt:lpstr>Instructor – Qualifications &amp; Certifications</vt:lpstr>
      <vt:lpstr>Coxswain </vt:lpstr>
      <vt:lpstr>Coxswain – Qualifications &amp; Certification</vt:lpstr>
      <vt:lpstr>Operational Auxiliarist Program (AUXOP)</vt:lpstr>
      <vt:lpstr>Operational Auxiliarist Program (AUXOP)</vt:lpstr>
      <vt:lpstr>Training Resources</vt:lpstr>
      <vt:lpstr>Form 7029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 Orientation Program Opportunities Flotilla 053-08-01 Ocean City, NJ 05 DEC 2019</dc:title>
  <dc:creator>Margaret Byrne</dc:creator>
  <cp:lastModifiedBy>rbabezki</cp:lastModifiedBy>
  <cp:revision>7</cp:revision>
  <dcterms:created xsi:type="dcterms:W3CDTF">2019-12-04T01:18:01Z</dcterms:created>
  <dcterms:modified xsi:type="dcterms:W3CDTF">2019-12-22T17:41:44Z</dcterms:modified>
</cp:coreProperties>
</file>